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8288000" cy="10287000"/>
  <p:notesSz cx="6858000" cy="9144000"/>
  <p:embeddedFontLst>
    <p:embeddedFont>
      <p:font typeface="ITC Avant Garde Gothic" charset="0"/>
      <p:regular r:id="rId33"/>
      <p:bold r:id="rId34"/>
    </p:embeddedFont>
    <p:embeddedFont>
      <p:font typeface="League Spartan" panose="020B0604020202020204"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84E195-DB9B-4CCF-AAC6-803F91485504}" v="131" dt="2023-01-26T13:13:00.8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86387" autoAdjust="0"/>
  </p:normalViewPr>
  <p:slideViewPr>
    <p:cSldViewPr>
      <p:cViewPr varScale="1">
        <p:scale>
          <a:sx n="47" d="100"/>
          <a:sy n="47" d="100"/>
        </p:scale>
        <p:origin x="269"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gov.uk/government/publications/counter-terrorism-strategy-contest-2018"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educateagainsthate.com/what-should-i-know-about-online-risks/"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educateagainsthate.com/why-is-extremism-relevant-to-me/"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educateagainsthate.com/resources/going-too-far/"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ww.youtube.com/watch?v=Q-BxArAe9yQ"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educateagainsthate.com/wordpress/resources/lets-discuss-islamist-extremism/" TargetMode="External"/><Relationship Id="rId2" Type="http://schemas.openxmlformats.org/officeDocument/2006/relationships/hyperlink" Target="https://educateagainsthate.com/wordpress/resources/lets-discuss-extreme-right-wing/" TargetMode="External"/><Relationship Id="rId1" Type="http://schemas.openxmlformats.org/officeDocument/2006/relationships/slideLayout" Target="../slideLayouts/slideLayout7.xml"/><Relationship Id="rId5" Type="http://schemas.openxmlformats.org/officeDocument/2006/relationships/hyperlink" Target="https://educateagainsthate.com/wordpress/resources/lets-discuss-british-values/" TargetMode="External"/><Relationship Id="rId4" Type="http://schemas.openxmlformats.org/officeDocument/2006/relationships/hyperlink" Target="https://educateagainsthate.com/wordpress/resources/lets-discuss-lasi-extremis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gov.uk/government/publications/keeping-children-safe-in-education--2" TargetMode="External"/><Relationship Id="rId2" Type="http://schemas.openxmlformats.org/officeDocument/2006/relationships/hyperlink" Target="https://www.gov.uk/government/publications/prevent-duty-guidance" TargetMode="External"/><Relationship Id="rId1" Type="http://schemas.openxmlformats.org/officeDocument/2006/relationships/slideLayout" Target="../slideLayouts/slideLayout7.xml"/><Relationship Id="rId5" Type="http://schemas.openxmlformats.org/officeDocument/2006/relationships/hyperlink" Target="https://www.gov.uk/government/publications/working-together-to-safeguard-children--2" TargetMode="External"/><Relationship Id="rId4" Type="http://schemas.openxmlformats.org/officeDocument/2006/relationships/hyperlink" Target="https://www.gov.uk/government/publications/counter-terrorism-strategy-contest-2018"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hyperlink" Target="https://educateagainsthate.com/resources/talking-teenager-radicalisation-2/" TargetMode="External"/><Relationship Id="rId3" Type="http://schemas.openxmlformats.org/officeDocument/2006/relationships/image" Target="../media/image9.png"/><Relationship Id="rId7" Type="http://schemas.openxmlformats.org/officeDocument/2006/relationships/hyperlink" Target="https://educateagainsthate.com/resources/nspcc/" TargetMode="External"/><Relationship Id="rId2" Type="http://schemas.openxmlformats.org/officeDocument/2006/relationships/hyperlink" Target="https://educateagainsthate.com" TargetMode="External"/><Relationship Id="rId1" Type="http://schemas.openxmlformats.org/officeDocument/2006/relationships/slideLayout" Target="../slideLayouts/slideLayout7.xml"/><Relationship Id="rId6" Type="http://schemas.openxmlformats.org/officeDocument/2006/relationships/hyperlink" Target="https://educateagainsthate.com/resources/prevent-myth-buster/" TargetMode="External"/><Relationship Id="rId5" Type="http://schemas.openxmlformats.org/officeDocument/2006/relationships/hyperlink" Target="https://educateagainsthate.com/resources/prevent-an-introduction/" TargetMode="External"/><Relationship Id="rId4" Type="http://schemas.openxmlformats.org/officeDocument/2006/relationships/hyperlink" Target="https://educateagainsthate.com/resources/online-media-literacy-resources/"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s://report-extremism.education.gov.uk"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DF32"/>
        </a:solidFill>
        <a:effectLst/>
      </p:bgPr>
    </p:bg>
    <p:spTree>
      <p:nvGrpSpPr>
        <p:cNvPr id="1" name=""/>
        <p:cNvGrpSpPr/>
        <p:nvPr/>
      </p:nvGrpSpPr>
      <p:grpSpPr>
        <a:xfrm>
          <a:off x="0" y="0"/>
          <a:ext cx="0" cy="0"/>
          <a:chOff x="0" y="0"/>
          <a:chExt cx="0" cy="0"/>
        </a:xfrm>
      </p:grpSpPr>
      <p:grpSp>
        <p:nvGrpSpPr>
          <p:cNvPr id="3" name="Group 3">
            <a:extLst>
              <a:ext uri="{C183D7F6-B498-43B3-948B-1728B52AA6E4}">
                <adec:decorative xmlns:adec="http://schemas.microsoft.com/office/drawing/2017/decorative" val="1"/>
              </a:ext>
            </a:extLst>
          </p:cNvPr>
          <p:cNvGrpSpPr/>
          <p:nvPr/>
        </p:nvGrpSpPr>
        <p:grpSpPr>
          <a:xfrm>
            <a:off x="0" y="3162205"/>
            <a:ext cx="18288000" cy="3595799"/>
            <a:chOff x="0" y="0"/>
            <a:chExt cx="4816593" cy="947042"/>
          </a:xfrm>
        </p:grpSpPr>
        <p:sp>
          <p:nvSpPr>
            <p:cNvPr id="4" name="Freeform 4"/>
            <p:cNvSpPr/>
            <p:nvPr/>
          </p:nvSpPr>
          <p:spPr>
            <a:xfrm>
              <a:off x="0" y="0"/>
              <a:ext cx="4816592" cy="947042"/>
            </a:xfrm>
            <a:custGeom>
              <a:avLst/>
              <a:gdLst/>
              <a:ahLst/>
              <a:cxnLst/>
              <a:rect l="l" t="t" r="r" b="b"/>
              <a:pathLst>
                <a:path w="4816592" h="947042">
                  <a:moveTo>
                    <a:pt x="0" y="0"/>
                  </a:moveTo>
                  <a:lnTo>
                    <a:pt x="4816592" y="0"/>
                  </a:lnTo>
                  <a:lnTo>
                    <a:pt x="4816592" y="947042"/>
                  </a:lnTo>
                  <a:lnTo>
                    <a:pt x="0" y="947042"/>
                  </a:lnTo>
                  <a:close/>
                </a:path>
              </a:pathLst>
            </a:custGeom>
            <a:solidFill>
              <a:srgbClr val="FFFFFF"/>
            </a:solidFill>
          </p:spPr>
          <p:txBody>
            <a:bodyPr/>
            <a:lstStyle/>
            <a:p>
              <a:endParaRPr lang="en-GB"/>
            </a:p>
          </p:txBody>
        </p:sp>
        <p:sp>
          <p:nvSpPr>
            <p:cNvPr id="5" name="TextBox 5"/>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sp>
        <p:nvSpPr>
          <p:cNvPr id="7" name="TextBox 7"/>
          <p:cNvSpPr txBox="1">
            <a:spLocks noGrp="1"/>
          </p:cNvSpPr>
          <p:nvPr>
            <p:ph type="title" idx="4294967295"/>
          </p:nvPr>
        </p:nvSpPr>
        <p:spPr>
          <a:xfrm>
            <a:off x="1994215" y="3563433"/>
            <a:ext cx="13299903" cy="20288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040"/>
              </a:lnSpc>
              <a:spcBef>
                <a:spcPct val="0"/>
              </a:spcBef>
              <a:spcAft>
                <a:spcPts val="0"/>
              </a:spcAft>
              <a:buClrTx/>
              <a:buSzTx/>
              <a:buFontTx/>
              <a:buNone/>
              <a:tabLst/>
              <a:defRPr/>
            </a:pPr>
            <a:r>
              <a:rPr kumimoji="0" lang="en-US" sz="6700" b="0" i="0" u="none" strike="noStrike" kern="1200" cap="none" spc="0" normalizeH="0" baseline="0" noProof="0" dirty="0">
                <a:ln>
                  <a:noFill/>
                </a:ln>
                <a:solidFill>
                  <a:srgbClr val="000000"/>
                </a:solidFill>
                <a:effectLst/>
                <a:uLnTx/>
                <a:uFillTx/>
                <a:latin typeface="ITC Avant Garde Gothic"/>
                <a:ea typeface="+mn-ea"/>
                <a:cs typeface="+mn-cs"/>
              </a:rPr>
              <a:t>Prevent and Countering Extremism in Young People</a:t>
            </a:r>
          </a:p>
        </p:txBody>
      </p:sp>
      <p:sp>
        <p:nvSpPr>
          <p:cNvPr id="6" name="TextBox 6"/>
          <p:cNvSpPr txBox="1"/>
          <p:nvPr/>
        </p:nvSpPr>
        <p:spPr>
          <a:xfrm>
            <a:off x="1994215" y="5818150"/>
            <a:ext cx="8836308" cy="518160"/>
          </a:xfrm>
          <a:prstGeom prst="rect">
            <a:avLst/>
          </a:prstGeom>
        </p:spPr>
        <p:txBody>
          <a:bodyPr lIns="0" tIns="0" rIns="0" bIns="0" rtlCol="0" anchor="t">
            <a:spAutoFit/>
          </a:bodyPr>
          <a:lstStyle/>
          <a:p>
            <a:pPr marL="0" lvl="0" indent="0" algn="l">
              <a:lnSpc>
                <a:spcPts val="4349"/>
              </a:lnSpc>
              <a:spcBef>
                <a:spcPct val="0"/>
              </a:spcBef>
            </a:pPr>
            <a:r>
              <a:rPr lang="en-US" sz="2899">
                <a:solidFill>
                  <a:srgbClr val="E64134"/>
                </a:solidFill>
                <a:latin typeface="ITC Avant Garde Gothic"/>
              </a:rPr>
              <a:t>Advice and Guidance for Parents and Carers</a:t>
            </a:r>
          </a:p>
        </p:txBody>
      </p:sp>
      <p:pic>
        <p:nvPicPr>
          <p:cNvPr id="2" name="Picture 2" descr="EAH logo"/>
          <p:cNvPicPr>
            <a:picLocks noChangeAspect="1"/>
          </p:cNvPicPr>
          <p:nvPr/>
        </p:nvPicPr>
        <p:blipFill>
          <a:blip r:embed="rId2"/>
          <a:srcRect/>
          <a:stretch>
            <a:fillRect/>
          </a:stretch>
        </p:blipFill>
        <p:spPr>
          <a:xfrm>
            <a:off x="11739783" y="8232717"/>
            <a:ext cx="6057303" cy="139875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028700" y="7760313"/>
            <a:ext cx="10314136" cy="1108371"/>
            <a:chOff x="0" y="0"/>
            <a:chExt cx="13752181" cy="1477828"/>
          </a:xfrm>
        </p:grpSpPr>
        <p:grpSp>
          <p:nvGrpSpPr>
            <p:cNvPr id="3" name="Group 3"/>
            <p:cNvGrpSpPr/>
            <p:nvPr/>
          </p:nvGrpSpPr>
          <p:grpSpPr>
            <a:xfrm>
              <a:off x="0" y="0"/>
              <a:ext cx="13752181" cy="1477828"/>
              <a:chOff x="0" y="0"/>
              <a:chExt cx="22489478" cy="2416751"/>
            </a:xfrm>
          </p:grpSpPr>
          <p:sp>
            <p:nvSpPr>
              <p:cNvPr id="4" name="Freeform 4">
                <a:hlinkClick r:id="rId2" tooltip="https://www.gov.uk/government/publications/counter-terrorism-strategy-contest-2018"/>
              </p:cNvPr>
              <p:cNvSpPr/>
              <p:nvPr/>
            </p:nvSpPr>
            <p:spPr>
              <a:xfrm>
                <a:off x="0" y="0"/>
                <a:ext cx="22489478" cy="2416751"/>
              </a:xfrm>
              <a:custGeom>
                <a:avLst/>
                <a:gdLst/>
                <a:ahLst/>
                <a:cxnLst/>
                <a:rect l="l" t="t" r="r" b="b"/>
                <a:pathLst>
                  <a:path w="22489478" h="2416751">
                    <a:moveTo>
                      <a:pt x="22489478" y="1208375"/>
                    </a:moveTo>
                    <a:lnTo>
                      <a:pt x="22489478" y="1208375"/>
                    </a:lnTo>
                    <a:cubicBezTo>
                      <a:pt x="22489478" y="1988252"/>
                      <a:pt x="22061108" y="2416751"/>
                      <a:pt x="21532534" y="2416751"/>
                    </a:cubicBezTo>
                    <a:lnTo>
                      <a:pt x="956945" y="2416751"/>
                    </a:lnTo>
                    <a:cubicBezTo>
                      <a:pt x="428371" y="2416751"/>
                      <a:pt x="0" y="1988252"/>
                      <a:pt x="0" y="1208375"/>
                    </a:cubicBezTo>
                    <a:lnTo>
                      <a:pt x="0" y="1208375"/>
                    </a:lnTo>
                    <a:cubicBezTo>
                      <a:pt x="0" y="428371"/>
                      <a:pt x="428371" y="0"/>
                      <a:pt x="956945" y="0"/>
                    </a:cubicBezTo>
                    <a:lnTo>
                      <a:pt x="21532532" y="0"/>
                    </a:lnTo>
                    <a:cubicBezTo>
                      <a:pt x="22060981" y="0"/>
                      <a:pt x="22489478" y="428371"/>
                      <a:pt x="22489478" y="1208375"/>
                    </a:cubicBezTo>
                    <a:close/>
                  </a:path>
                </a:pathLst>
              </a:custGeom>
              <a:solidFill>
                <a:srgbClr val="E64134"/>
              </a:solidFill>
            </p:spPr>
            <p:txBody>
              <a:bodyPr/>
              <a:lstStyle/>
              <a:p>
                <a:endParaRPr lang="en-GB"/>
              </a:p>
            </p:txBody>
          </p:sp>
        </p:grpSp>
        <p:sp>
          <p:nvSpPr>
            <p:cNvPr id="5" name="TextBox 5"/>
            <p:cNvSpPr txBox="1"/>
            <p:nvPr/>
          </p:nvSpPr>
          <p:spPr>
            <a:xfrm>
              <a:off x="1475420" y="359497"/>
              <a:ext cx="10801341" cy="777885"/>
            </a:xfrm>
            <a:prstGeom prst="rect">
              <a:avLst/>
            </a:prstGeom>
          </p:spPr>
          <p:txBody>
            <a:bodyPr lIns="0" tIns="0" rIns="0" bIns="0" rtlCol="0" anchor="t">
              <a:spAutoFit/>
            </a:bodyPr>
            <a:lstStyle/>
            <a:p>
              <a:pPr algn="ctr">
                <a:lnSpc>
                  <a:spcPts val="2269"/>
                </a:lnSpc>
              </a:pPr>
              <a:r>
                <a:rPr lang="en-US" sz="2063">
                  <a:solidFill>
                    <a:srgbClr val="FFFFFF"/>
                  </a:solidFill>
                  <a:latin typeface="ITC Avant Garde Gothic"/>
                </a:rPr>
                <a:t>Click or tap here for further information on CONTEST and Prevent</a:t>
              </a:r>
            </a:p>
          </p:txBody>
        </p:sp>
      </p:grpSp>
      <p:pic>
        <p:nvPicPr>
          <p:cNvPr id="6" name="Picture 6">
            <a:extLst>
              <a:ext uri="{C183D7F6-B498-43B3-948B-1728B52AA6E4}">
                <adec:decorative xmlns:adec="http://schemas.microsoft.com/office/drawing/2017/decorative" val="1"/>
              </a:ext>
            </a:extLst>
          </p:cNvPr>
          <p:cNvPicPr>
            <a:picLocks noChangeAspect="1"/>
          </p:cNvPicPr>
          <p:nvPr/>
        </p:nvPicPr>
        <p:blipFill>
          <a:blip r:embed="rId3"/>
          <a:srcRect l="31042" r="31472"/>
          <a:stretch>
            <a:fillRect/>
          </a:stretch>
        </p:blipFill>
        <p:spPr>
          <a:xfrm>
            <a:off x="12457648" y="0"/>
            <a:ext cx="5796372" cy="10287000"/>
          </a:xfrm>
          <a:prstGeom prst="rect">
            <a:avLst/>
          </a:prstGeom>
        </p:spPr>
      </p:pic>
      <p:grpSp>
        <p:nvGrpSpPr>
          <p:cNvPr id="7" name="Group 7">
            <a:extLst>
              <a:ext uri="{C183D7F6-B498-43B3-948B-1728B52AA6E4}">
                <adec:decorative xmlns:adec="http://schemas.microsoft.com/office/drawing/2017/decorative" val="1"/>
              </a:ext>
            </a:extLst>
          </p:cNvPr>
          <p:cNvGrpSpPr/>
          <p:nvPr/>
        </p:nvGrpSpPr>
        <p:grpSpPr>
          <a:xfrm>
            <a:off x="-33980" y="1046504"/>
            <a:ext cx="18288000" cy="1414287"/>
            <a:chOff x="0" y="0"/>
            <a:chExt cx="4816593" cy="372487"/>
          </a:xfrm>
        </p:grpSpPr>
        <p:sp>
          <p:nvSpPr>
            <p:cNvPr id="8" name="Freeform 8"/>
            <p:cNvSpPr/>
            <p:nvPr/>
          </p:nvSpPr>
          <p:spPr>
            <a:xfrm>
              <a:off x="0" y="0"/>
              <a:ext cx="4816592" cy="372487"/>
            </a:xfrm>
            <a:custGeom>
              <a:avLst/>
              <a:gdLst/>
              <a:ahLst/>
              <a:cxnLst/>
              <a:rect l="l" t="t" r="r" b="b"/>
              <a:pathLst>
                <a:path w="4816592" h="372487">
                  <a:moveTo>
                    <a:pt x="0" y="0"/>
                  </a:moveTo>
                  <a:lnTo>
                    <a:pt x="4816592" y="0"/>
                  </a:lnTo>
                  <a:lnTo>
                    <a:pt x="4816592" y="372487"/>
                  </a:lnTo>
                  <a:lnTo>
                    <a:pt x="0" y="372487"/>
                  </a:lnTo>
                  <a:close/>
                </a:path>
              </a:pathLst>
            </a:custGeom>
            <a:solidFill>
              <a:srgbClr val="FEDF32"/>
            </a:solidFill>
          </p:spPr>
          <p:txBody>
            <a:bodyPr/>
            <a:lstStyle/>
            <a:p>
              <a:endParaRPr lang="en-GB"/>
            </a:p>
          </p:txBody>
        </p:sp>
        <p:sp>
          <p:nvSpPr>
            <p:cNvPr id="9" name="TextBox 9"/>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sp>
        <p:nvSpPr>
          <p:cNvPr id="11" name="TextBox 11"/>
          <p:cNvSpPr txBox="1">
            <a:spLocks noGrp="1"/>
          </p:cNvSpPr>
          <p:nvPr>
            <p:ph type="title" idx="4294967295"/>
          </p:nvPr>
        </p:nvSpPr>
        <p:spPr>
          <a:xfrm>
            <a:off x="1028700" y="1277398"/>
            <a:ext cx="7183515" cy="9620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679"/>
              </a:lnSpc>
              <a:spcBef>
                <a:spcPct val="0"/>
              </a:spcBef>
              <a:spcAft>
                <a:spcPts val="0"/>
              </a:spcAft>
              <a:buClrTx/>
              <a:buSzTx/>
              <a:buFontTx/>
              <a:buNone/>
              <a:tabLst/>
              <a:defRPr/>
            </a:pPr>
            <a:r>
              <a:rPr kumimoji="0" lang="en-US" sz="6399" b="0" i="0" u="none" strike="noStrike" kern="1200" cap="none" spc="0" normalizeH="0" baseline="0" noProof="0" dirty="0">
                <a:ln>
                  <a:noFill/>
                </a:ln>
                <a:solidFill>
                  <a:srgbClr val="000000"/>
                </a:solidFill>
                <a:effectLst/>
                <a:uLnTx/>
                <a:uFillTx/>
                <a:latin typeface="ITC Avant Garde Gothic"/>
                <a:ea typeface="+mn-ea"/>
                <a:cs typeface="+mn-cs"/>
              </a:rPr>
              <a:t>What is Prevent?</a:t>
            </a:r>
          </a:p>
        </p:txBody>
      </p:sp>
      <p:sp>
        <p:nvSpPr>
          <p:cNvPr id="10" name="TextBox 10"/>
          <p:cNvSpPr txBox="1"/>
          <p:nvPr/>
        </p:nvSpPr>
        <p:spPr>
          <a:xfrm>
            <a:off x="1028700" y="3800960"/>
            <a:ext cx="10314136" cy="2552509"/>
          </a:xfrm>
          <a:prstGeom prst="rect">
            <a:avLst/>
          </a:prstGeom>
        </p:spPr>
        <p:txBody>
          <a:bodyPr lIns="0" tIns="0" rIns="0" bIns="0" rtlCol="0" anchor="t">
            <a:spAutoFit/>
          </a:bodyPr>
          <a:lstStyle/>
          <a:p>
            <a:pPr>
              <a:lnSpc>
                <a:spcPts val="3382"/>
              </a:lnSpc>
            </a:pPr>
            <a:r>
              <a:rPr lang="en-US" sz="2255">
                <a:solidFill>
                  <a:srgbClr val="000000"/>
                </a:solidFill>
                <a:latin typeface="League Spartan"/>
              </a:rPr>
              <a:t>Prevent is part of the government's counter-terrorism strategy, CONTEST.</a:t>
            </a:r>
          </a:p>
          <a:p>
            <a:pPr>
              <a:lnSpc>
                <a:spcPts val="3382"/>
              </a:lnSpc>
            </a:pPr>
            <a:endParaRPr lang="en-US" sz="2255">
              <a:solidFill>
                <a:srgbClr val="000000"/>
              </a:solidFill>
              <a:latin typeface="League Spartan"/>
            </a:endParaRPr>
          </a:p>
          <a:p>
            <a:pPr marL="0" lvl="0" indent="0" algn="l">
              <a:lnSpc>
                <a:spcPts val="3382"/>
              </a:lnSpc>
              <a:spcBef>
                <a:spcPct val="0"/>
              </a:spcBef>
            </a:pPr>
            <a:r>
              <a:rPr lang="en-US" sz="2255">
                <a:solidFill>
                  <a:srgbClr val="000000"/>
                </a:solidFill>
                <a:latin typeface="League Spartan"/>
              </a:rPr>
              <a:t>The purpose Prevent is at its heart to safeguard and support vulnerable people to stop them from becoming terrorists or supporting terrorism.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3305195" y="4166846"/>
            <a:ext cx="1239263" cy="1239263"/>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64134"/>
            </a:solidFill>
          </p:spPr>
          <p:txBody>
            <a:bodyPr/>
            <a:lstStyle/>
            <a:p>
              <a:endParaRPr lang="en-GB"/>
            </a:p>
          </p:txBody>
        </p:sp>
      </p:grpSp>
      <p:grpSp>
        <p:nvGrpSpPr>
          <p:cNvPr id="4" name="Group 4">
            <a:extLst>
              <a:ext uri="{C183D7F6-B498-43B3-948B-1728B52AA6E4}">
                <adec:decorative xmlns:adec="http://schemas.microsoft.com/office/drawing/2017/decorative" val="1"/>
              </a:ext>
            </a:extLst>
          </p:cNvPr>
          <p:cNvGrpSpPr/>
          <p:nvPr/>
        </p:nvGrpSpPr>
        <p:grpSpPr>
          <a:xfrm>
            <a:off x="8524368" y="4166846"/>
            <a:ext cx="1239263" cy="1239263"/>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64134"/>
            </a:solidFill>
          </p:spPr>
          <p:txBody>
            <a:bodyPr/>
            <a:lstStyle/>
            <a:p>
              <a:endParaRPr lang="en-GB"/>
            </a:p>
          </p:txBody>
        </p:sp>
      </p:grpSp>
      <p:grpSp>
        <p:nvGrpSpPr>
          <p:cNvPr id="6" name="Group 6">
            <a:extLst>
              <a:ext uri="{C183D7F6-B498-43B3-948B-1728B52AA6E4}">
                <adec:decorative xmlns:adec="http://schemas.microsoft.com/office/drawing/2017/decorative" val="1"/>
              </a:ext>
            </a:extLst>
          </p:cNvPr>
          <p:cNvGrpSpPr/>
          <p:nvPr/>
        </p:nvGrpSpPr>
        <p:grpSpPr>
          <a:xfrm>
            <a:off x="13743542" y="4166846"/>
            <a:ext cx="1239263" cy="1239263"/>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64134"/>
            </a:solidFill>
          </p:spPr>
          <p:txBody>
            <a:bodyPr/>
            <a:lstStyle/>
            <a:p>
              <a:endParaRPr lang="en-GB"/>
            </a:p>
          </p:txBody>
        </p:sp>
      </p:grpSp>
      <p:sp>
        <p:nvSpPr>
          <p:cNvPr id="15" name="Title 14">
            <a:extLst>
              <a:ext uri="{FF2B5EF4-FFF2-40B4-BE49-F238E27FC236}">
                <a16:creationId xmlns:a16="http://schemas.microsoft.com/office/drawing/2014/main" id="{CF349A82-22AD-F286-0E73-2E342F491886}"/>
              </a:ext>
            </a:extLst>
          </p:cNvPr>
          <p:cNvSpPr>
            <a:spLocks noGrp="1"/>
          </p:cNvSpPr>
          <p:nvPr>
            <p:ph type="title" idx="4294967295"/>
          </p:nvPr>
        </p:nvSpPr>
        <p:spPr>
          <a:xfrm>
            <a:off x="609600" y="-1384157"/>
            <a:ext cx="8229600" cy="1143000"/>
          </a:xfrm>
        </p:spPr>
        <p:txBody>
          <a:bodyPr/>
          <a:lstStyle/>
          <a:p>
            <a:r>
              <a:rPr lang="en-GB" dirty="0"/>
              <a:t>Prevent objectives</a:t>
            </a:r>
          </a:p>
        </p:txBody>
      </p:sp>
      <p:sp>
        <p:nvSpPr>
          <p:cNvPr id="8" name="TextBox 8"/>
          <p:cNvSpPr txBox="1"/>
          <p:nvPr/>
        </p:nvSpPr>
        <p:spPr>
          <a:xfrm>
            <a:off x="3712371" y="1711606"/>
            <a:ext cx="10863257" cy="1276350"/>
          </a:xfrm>
          <a:prstGeom prst="rect">
            <a:avLst/>
          </a:prstGeom>
        </p:spPr>
        <p:txBody>
          <a:bodyPr lIns="0" tIns="0" rIns="0" bIns="0" rtlCol="0" anchor="t">
            <a:spAutoFit/>
          </a:bodyPr>
          <a:lstStyle/>
          <a:p>
            <a:pPr algn="ctr">
              <a:lnSpc>
                <a:spcPts val="5040"/>
              </a:lnSpc>
            </a:pPr>
            <a:r>
              <a:rPr lang="en-US" sz="4200">
                <a:solidFill>
                  <a:srgbClr val="000000"/>
                </a:solidFill>
                <a:latin typeface="ITC Avant Garde Gothic"/>
              </a:rPr>
              <a:t>Prevent has three </a:t>
            </a:r>
          </a:p>
          <a:p>
            <a:pPr marL="0" lvl="0" indent="0" algn="ctr">
              <a:lnSpc>
                <a:spcPts val="5040"/>
              </a:lnSpc>
              <a:spcBef>
                <a:spcPct val="0"/>
              </a:spcBef>
            </a:pPr>
            <a:r>
              <a:rPr lang="en-US" sz="4200">
                <a:solidFill>
                  <a:srgbClr val="000000"/>
                </a:solidFill>
                <a:latin typeface="ITC Avant Garde Gothic"/>
              </a:rPr>
              <a:t>specific objectives</a:t>
            </a:r>
          </a:p>
        </p:txBody>
      </p:sp>
      <p:sp>
        <p:nvSpPr>
          <p:cNvPr id="12" name="TextBox 12"/>
          <p:cNvSpPr txBox="1"/>
          <p:nvPr/>
        </p:nvSpPr>
        <p:spPr>
          <a:xfrm>
            <a:off x="3305195" y="4084358"/>
            <a:ext cx="1239263" cy="1185164"/>
          </a:xfrm>
          <a:prstGeom prst="rect">
            <a:avLst/>
          </a:prstGeom>
        </p:spPr>
        <p:txBody>
          <a:bodyPr lIns="0" tIns="0" rIns="0" bIns="0" rtlCol="0" anchor="t">
            <a:spAutoFit/>
          </a:bodyPr>
          <a:lstStyle/>
          <a:p>
            <a:pPr marL="0" lvl="1" indent="0" algn="ctr">
              <a:lnSpc>
                <a:spcPts val="10047"/>
              </a:lnSpc>
              <a:spcBef>
                <a:spcPct val="0"/>
              </a:spcBef>
            </a:pPr>
            <a:r>
              <a:rPr lang="en-US" sz="6399" u="none">
                <a:solidFill>
                  <a:srgbClr val="FFFFFF"/>
                </a:solidFill>
                <a:latin typeface="ITC Avant Garde Gothic"/>
              </a:rPr>
              <a:t>1</a:t>
            </a:r>
          </a:p>
        </p:txBody>
      </p:sp>
      <p:sp>
        <p:nvSpPr>
          <p:cNvPr id="9" name="TextBox 9"/>
          <p:cNvSpPr txBox="1"/>
          <p:nvPr/>
        </p:nvSpPr>
        <p:spPr>
          <a:xfrm>
            <a:off x="1634798" y="6115029"/>
            <a:ext cx="4580058" cy="2114550"/>
          </a:xfrm>
          <a:prstGeom prst="rect">
            <a:avLst/>
          </a:prstGeom>
        </p:spPr>
        <p:txBody>
          <a:bodyPr lIns="0" tIns="0" rIns="0" bIns="0" rtlCol="0" anchor="t">
            <a:spAutoFit/>
          </a:bodyPr>
          <a:lstStyle/>
          <a:p>
            <a:pPr algn="ctr">
              <a:lnSpc>
                <a:spcPts val="3300"/>
              </a:lnSpc>
            </a:pPr>
            <a:r>
              <a:rPr lang="en-US" sz="3000">
                <a:solidFill>
                  <a:srgbClr val="000000"/>
                </a:solidFill>
                <a:latin typeface="League Spartan"/>
              </a:rPr>
              <a:t>Tackle the causes of radicalisation and respond to the ideological challenge of terrorism</a:t>
            </a:r>
          </a:p>
        </p:txBody>
      </p:sp>
      <p:sp>
        <p:nvSpPr>
          <p:cNvPr id="13" name="TextBox 13"/>
          <p:cNvSpPr txBox="1"/>
          <p:nvPr/>
        </p:nvSpPr>
        <p:spPr>
          <a:xfrm>
            <a:off x="8524368" y="4084358"/>
            <a:ext cx="1239263" cy="1185164"/>
          </a:xfrm>
          <a:prstGeom prst="rect">
            <a:avLst/>
          </a:prstGeom>
        </p:spPr>
        <p:txBody>
          <a:bodyPr lIns="0" tIns="0" rIns="0" bIns="0" rtlCol="0" anchor="t">
            <a:spAutoFit/>
          </a:bodyPr>
          <a:lstStyle/>
          <a:p>
            <a:pPr marL="0" lvl="1" indent="0" algn="ctr">
              <a:lnSpc>
                <a:spcPts val="10047"/>
              </a:lnSpc>
              <a:spcBef>
                <a:spcPct val="0"/>
              </a:spcBef>
            </a:pPr>
            <a:r>
              <a:rPr lang="en-US" sz="6399" u="none">
                <a:solidFill>
                  <a:srgbClr val="FFFFFF"/>
                </a:solidFill>
                <a:latin typeface="ITC Avant Garde Gothic"/>
              </a:rPr>
              <a:t>2</a:t>
            </a:r>
          </a:p>
        </p:txBody>
      </p:sp>
      <p:sp>
        <p:nvSpPr>
          <p:cNvPr id="10" name="TextBox 10"/>
          <p:cNvSpPr txBox="1"/>
          <p:nvPr/>
        </p:nvSpPr>
        <p:spPr>
          <a:xfrm>
            <a:off x="6853971" y="6115029"/>
            <a:ext cx="4580058" cy="2952750"/>
          </a:xfrm>
          <a:prstGeom prst="rect">
            <a:avLst/>
          </a:prstGeom>
        </p:spPr>
        <p:txBody>
          <a:bodyPr lIns="0" tIns="0" rIns="0" bIns="0" rtlCol="0" anchor="t">
            <a:spAutoFit/>
          </a:bodyPr>
          <a:lstStyle/>
          <a:p>
            <a:pPr marL="0" lvl="0" indent="0" algn="ctr">
              <a:lnSpc>
                <a:spcPts val="3300"/>
              </a:lnSpc>
              <a:spcBef>
                <a:spcPct val="0"/>
              </a:spcBef>
            </a:pPr>
            <a:r>
              <a:rPr lang="en-US" sz="3000">
                <a:solidFill>
                  <a:srgbClr val="000000"/>
                </a:solidFill>
                <a:latin typeface="League Spartan"/>
              </a:rPr>
              <a:t>Safeguard and support those most at risk from radicalisation through early intervention, identifying them and offering support</a:t>
            </a:r>
          </a:p>
        </p:txBody>
      </p:sp>
      <p:sp>
        <p:nvSpPr>
          <p:cNvPr id="14" name="TextBox 14"/>
          <p:cNvSpPr txBox="1"/>
          <p:nvPr/>
        </p:nvSpPr>
        <p:spPr>
          <a:xfrm>
            <a:off x="13743542" y="4084358"/>
            <a:ext cx="1239263" cy="1185164"/>
          </a:xfrm>
          <a:prstGeom prst="rect">
            <a:avLst/>
          </a:prstGeom>
        </p:spPr>
        <p:txBody>
          <a:bodyPr lIns="0" tIns="0" rIns="0" bIns="0" rtlCol="0" anchor="t">
            <a:spAutoFit/>
          </a:bodyPr>
          <a:lstStyle/>
          <a:p>
            <a:pPr marL="0" lvl="1" indent="0" algn="ctr">
              <a:lnSpc>
                <a:spcPts val="10047"/>
              </a:lnSpc>
              <a:spcBef>
                <a:spcPct val="0"/>
              </a:spcBef>
            </a:pPr>
            <a:r>
              <a:rPr lang="en-US" sz="6399" u="none">
                <a:solidFill>
                  <a:srgbClr val="FFFFFF"/>
                </a:solidFill>
                <a:latin typeface="ITC Avant Garde Gothic"/>
              </a:rPr>
              <a:t>3</a:t>
            </a:r>
          </a:p>
        </p:txBody>
      </p:sp>
      <p:sp>
        <p:nvSpPr>
          <p:cNvPr id="11" name="TextBox 11"/>
          <p:cNvSpPr txBox="1"/>
          <p:nvPr/>
        </p:nvSpPr>
        <p:spPr>
          <a:xfrm>
            <a:off x="12073145" y="6115029"/>
            <a:ext cx="4580058" cy="2114550"/>
          </a:xfrm>
          <a:prstGeom prst="rect">
            <a:avLst/>
          </a:prstGeom>
        </p:spPr>
        <p:txBody>
          <a:bodyPr lIns="0" tIns="0" rIns="0" bIns="0" rtlCol="0" anchor="t">
            <a:spAutoFit/>
          </a:bodyPr>
          <a:lstStyle/>
          <a:p>
            <a:pPr marL="0" lvl="0" indent="0" algn="ctr">
              <a:lnSpc>
                <a:spcPts val="3300"/>
              </a:lnSpc>
              <a:spcBef>
                <a:spcPct val="0"/>
              </a:spcBef>
            </a:pPr>
            <a:r>
              <a:rPr lang="en-US" sz="3000">
                <a:solidFill>
                  <a:srgbClr val="000000"/>
                </a:solidFill>
                <a:latin typeface="League Spartan"/>
              </a:rPr>
              <a:t>Enable those who have already engaged in terrorism to disengage and rehabilitate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787002" y="2852340"/>
            <a:ext cx="15161083" cy="5498312"/>
            <a:chOff x="0" y="0"/>
            <a:chExt cx="3993042" cy="1448115"/>
          </a:xfrm>
        </p:grpSpPr>
        <p:sp>
          <p:nvSpPr>
            <p:cNvPr id="3" name="Freeform 3"/>
            <p:cNvSpPr/>
            <p:nvPr/>
          </p:nvSpPr>
          <p:spPr>
            <a:xfrm>
              <a:off x="0" y="0"/>
              <a:ext cx="3875291" cy="1448115"/>
            </a:xfrm>
            <a:custGeom>
              <a:avLst/>
              <a:gdLst/>
              <a:ahLst/>
              <a:cxnLst/>
              <a:rect l="l" t="t" r="r" b="b"/>
              <a:pathLst>
                <a:path w="3875291" h="1448115">
                  <a:moveTo>
                    <a:pt x="0" y="0"/>
                  </a:moveTo>
                  <a:lnTo>
                    <a:pt x="3875291" y="0"/>
                  </a:lnTo>
                  <a:lnTo>
                    <a:pt x="3875291" y="1448115"/>
                  </a:lnTo>
                  <a:lnTo>
                    <a:pt x="0" y="1448115"/>
                  </a:lnTo>
                  <a:close/>
                </a:path>
              </a:pathLst>
            </a:custGeom>
            <a:solidFill>
              <a:srgbClr val="000000">
                <a:alpha val="0"/>
              </a:srgbClr>
            </a:solidFill>
          </p:spPr>
          <p:txBody>
            <a:bodyPr/>
            <a:lstStyle/>
            <a:p>
              <a:endParaRPr lang="en-GB"/>
            </a:p>
          </p:txBody>
        </p:sp>
        <p:sp>
          <p:nvSpPr>
            <p:cNvPr id="4" name="TextBox 4"/>
            <p:cNvSpPr txBox="1"/>
            <p:nvPr/>
          </p:nvSpPr>
          <p:spPr>
            <a:xfrm>
              <a:off x="8345" y="284320"/>
              <a:ext cx="3984697" cy="879475"/>
            </a:xfrm>
            <a:prstGeom prst="rect">
              <a:avLst/>
            </a:prstGeom>
          </p:spPr>
          <p:txBody>
            <a:bodyPr lIns="50800" tIns="50800" rIns="50800" bIns="50800" rtlCol="0" anchor="ctr"/>
            <a:lstStyle/>
            <a:p>
              <a:pPr algn="ctr">
                <a:lnSpc>
                  <a:spcPts val="3899"/>
                </a:lnSpc>
              </a:pPr>
              <a:r>
                <a:rPr lang="en-US" sz="2599" dirty="0">
                  <a:solidFill>
                    <a:srgbClr val="000000"/>
                  </a:solidFill>
                  <a:latin typeface="League Spartan"/>
                </a:rPr>
                <a:t>A voluntary, confidential </a:t>
              </a:r>
              <a:r>
                <a:rPr lang="en-US" sz="2599" dirty="0" err="1">
                  <a:solidFill>
                    <a:srgbClr val="000000"/>
                  </a:solidFill>
                  <a:latin typeface="League Spartan"/>
                </a:rPr>
                <a:t>programme</a:t>
              </a:r>
              <a:r>
                <a:rPr lang="en-US" sz="2599" dirty="0">
                  <a:solidFill>
                    <a:srgbClr val="000000"/>
                  </a:solidFill>
                  <a:latin typeface="League Spartan"/>
                </a:rPr>
                <a:t> which safeguards people identified as susceptible to being drawn into terrorism.</a:t>
              </a:r>
            </a:p>
            <a:p>
              <a:pPr algn="ctr">
                <a:lnSpc>
                  <a:spcPts val="3899"/>
                </a:lnSpc>
              </a:pPr>
              <a:endParaRPr lang="en-US" sz="2599" dirty="0">
                <a:solidFill>
                  <a:srgbClr val="000000"/>
                </a:solidFill>
                <a:latin typeface="League Spartan"/>
              </a:endParaRPr>
            </a:p>
            <a:p>
              <a:pPr algn="ctr">
                <a:lnSpc>
                  <a:spcPts val="3899"/>
                </a:lnSpc>
              </a:pPr>
              <a:r>
                <a:rPr lang="en-US" sz="2599" dirty="0">
                  <a:solidFill>
                    <a:srgbClr val="000000"/>
                  </a:solidFill>
                  <a:latin typeface="League Spartan"/>
                </a:rPr>
                <a:t>It is a multi-agency process involving partners from the local authority, the police, education, health providers, and others.</a:t>
              </a:r>
            </a:p>
            <a:p>
              <a:pPr algn="ctr">
                <a:lnSpc>
                  <a:spcPts val="3899"/>
                </a:lnSpc>
              </a:pPr>
              <a:endParaRPr lang="en-US" sz="2599" dirty="0">
                <a:solidFill>
                  <a:srgbClr val="000000"/>
                </a:solidFill>
                <a:latin typeface="League Spartan"/>
              </a:endParaRPr>
            </a:p>
            <a:p>
              <a:pPr algn="ctr">
                <a:lnSpc>
                  <a:spcPts val="3899"/>
                </a:lnSpc>
              </a:pPr>
              <a:r>
                <a:rPr lang="en-US" sz="2599" dirty="0">
                  <a:solidFill>
                    <a:srgbClr val="000000"/>
                  </a:solidFill>
                  <a:latin typeface="League Spartan"/>
                </a:rPr>
                <a:t>Channel is a support </a:t>
              </a:r>
              <a:r>
                <a:rPr lang="en-US" sz="2599" dirty="0" err="1">
                  <a:solidFill>
                    <a:srgbClr val="000000"/>
                  </a:solidFill>
                  <a:latin typeface="League Spartan"/>
                </a:rPr>
                <a:t>programme</a:t>
              </a:r>
              <a:r>
                <a:rPr lang="en-US" sz="2599" dirty="0">
                  <a:solidFill>
                    <a:srgbClr val="000000"/>
                  </a:solidFill>
                  <a:latin typeface="League Spartan"/>
                </a:rPr>
                <a:t> - </a:t>
              </a:r>
              <a:r>
                <a:rPr lang="en-US" sz="2599" dirty="0">
                  <a:solidFill>
                    <a:srgbClr val="E64134"/>
                  </a:solidFill>
                  <a:latin typeface="League Spartan"/>
                </a:rPr>
                <a:t>not a criminal sanction.</a:t>
              </a:r>
            </a:p>
            <a:p>
              <a:pPr algn="ctr">
                <a:lnSpc>
                  <a:spcPts val="3899"/>
                </a:lnSpc>
              </a:pPr>
              <a:endParaRPr lang="en-US" sz="2599" dirty="0">
                <a:solidFill>
                  <a:srgbClr val="E64134"/>
                </a:solidFill>
                <a:latin typeface="League Spartan"/>
              </a:endParaRPr>
            </a:p>
            <a:p>
              <a:pPr algn="ctr">
                <a:lnSpc>
                  <a:spcPts val="3899"/>
                </a:lnSpc>
              </a:pPr>
              <a:r>
                <a:rPr lang="en-US" sz="2599" dirty="0">
                  <a:solidFill>
                    <a:srgbClr val="000000"/>
                  </a:solidFill>
                  <a:latin typeface="League Spartan"/>
                </a:rPr>
                <a:t>A Channel referral can come from anyone who is concerned about a person they know who might be at risk of </a:t>
              </a:r>
              <a:r>
                <a:rPr lang="en-US" sz="2599" dirty="0" err="1">
                  <a:solidFill>
                    <a:srgbClr val="000000"/>
                  </a:solidFill>
                  <a:latin typeface="League Spartan"/>
                </a:rPr>
                <a:t>radicalisation</a:t>
              </a:r>
              <a:r>
                <a:rPr lang="en-US" sz="2599" dirty="0">
                  <a:solidFill>
                    <a:srgbClr val="000000"/>
                  </a:solidFill>
                  <a:latin typeface="League Spartan"/>
                </a:rPr>
                <a:t>, including family members, friends, school leaders, or colleagues.</a:t>
              </a:r>
            </a:p>
          </p:txBody>
        </p:sp>
      </p:grpSp>
      <p:grpSp>
        <p:nvGrpSpPr>
          <p:cNvPr id="5" name="Group 5">
            <a:extLst>
              <a:ext uri="{C183D7F6-B498-43B3-948B-1728B52AA6E4}">
                <adec:decorative xmlns:adec="http://schemas.microsoft.com/office/drawing/2017/decorative" val="1"/>
              </a:ext>
            </a:extLst>
          </p:cNvPr>
          <p:cNvGrpSpPr/>
          <p:nvPr/>
        </p:nvGrpSpPr>
        <p:grpSpPr>
          <a:xfrm>
            <a:off x="0" y="708928"/>
            <a:ext cx="18288000" cy="1414287"/>
            <a:chOff x="0" y="0"/>
            <a:chExt cx="4816593" cy="372487"/>
          </a:xfrm>
        </p:grpSpPr>
        <p:sp>
          <p:nvSpPr>
            <p:cNvPr id="6" name="Freeform 6"/>
            <p:cNvSpPr/>
            <p:nvPr/>
          </p:nvSpPr>
          <p:spPr>
            <a:xfrm>
              <a:off x="0" y="0"/>
              <a:ext cx="4816592" cy="372487"/>
            </a:xfrm>
            <a:custGeom>
              <a:avLst/>
              <a:gdLst/>
              <a:ahLst/>
              <a:cxnLst/>
              <a:rect l="l" t="t" r="r" b="b"/>
              <a:pathLst>
                <a:path w="4816592" h="372487">
                  <a:moveTo>
                    <a:pt x="0" y="0"/>
                  </a:moveTo>
                  <a:lnTo>
                    <a:pt x="4816592" y="0"/>
                  </a:lnTo>
                  <a:lnTo>
                    <a:pt x="4816592" y="372487"/>
                  </a:lnTo>
                  <a:lnTo>
                    <a:pt x="0" y="372487"/>
                  </a:lnTo>
                  <a:close/>
                </a:path>
              </a:pathLst>
            </a:custGeom>
            <a:solidFill>
              <a:srgbClr val="FEDF32"/>
            </a:solidFill>
          </p:spPr>
          <p:txBody>
            <a:bodyPr/>
            <a:lstStyle/>
            <a:p>
              <a:endParaRPr lang="en-GB"/>
            </a:p>
          </p:txBody>
        </p:sp>
        <p:sp>
          <p:nvSpPr>
            <p:cNvPr id="7" name="TextBox 7"/>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sp>
        <p:nvSpPr>
          <p:cNvPr id="8" name="TextBox 8"/>
          <p:cNvSpPr txBox="1">
            <a:spLocks noGrp="1"/>
          </p:cNvSpPr>
          <p:nvPr>
            <p:ph type="title" idx="4294967295"/>
          </p:nvPr>
        </p:nvSpPr>
        <p:spPr>
          <a:xfrm>
            <a:off x="2510774" y="925534"/>
            <a:ext cx="13266452" cy="9810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780"/>
              </a:lnSpc>
              <a:spcBef>
                <a:spcPct val="0"/>
              </a:spcBef>
              <a:spcAft>
                <a:spcPts val="0"/>
              </a:spcAft>
              <a:buClrTx/>
              <a:buSzTx/>
              <a:buFontTx/>
              <a:buNone/>
              <a:tabLst/>
              <a:defRPr/>
            </a:pPr>
            <a:r>
              <a:rPr kumimoji="0" lang="en-US" sz="6483" b="0" i="0" u="none" strike="noStrike" kern="1200" cap="none" spc="0" normalizeH="0" baseline="0" noProof="0" dirty="0">
                <a:ln>
                  <a:noFill/>
                </a:ln>
                <a:solidFill>
                  <a:srgbClr val="000000"/>
                </a:solidFill>
                <a:effectLst/>
                <a:uLnTx/>
                <a:uFillTx/>
                <a:latin typeface="ITC Avant Garde Gothic"/>
                <a:ea typeface="+mn-ea"/>
                <a:cs typeface="+mn-cs"/>
              </a:rPr>
              <a:t>What is Channel?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596057"/>
            <a:ext cx="18288000" cy="2562493"/>
            <a:chOff x="0" y="0"/>
            <a:chExt cx="4816593" cy="674895"/>
          </a:xfrm>
        </p:grpSpPr>
        <p:sp>
          <p:nvSpPr>
            <p:cNvPr id="3" name="Freeform 3"/>
            <p:cNvSpPr/>
            <p:nvPr/>
          </p:nvSpPr>
          <p:spPr>
            <a:xfrm>
              <a:off x="0" y="0"/>
              <a:ext cx="4816592" cy="674895"/>
            </a:xfrm>
            <a:custGeom>
              <a:avLst/>
              <a:gdLst/>
              <a:ahLst/>
              <a:cxnLst/>
              <a:rect l="l" t="t" r="r" b="b"/>
              <a:pathLst>
                <a:path w="4816592" h="674895">
                  <a:moveTo>
                    <a:pt x="0" y="0"/>
                  </a:moveTo>
                  <a:lnTo>
                    <a:pt x="4816592" y="0"/>
                  </a:lnTo>
                  <a:lnTo>
                    <a:pt x="4816592" y="674895"/>
                  </a:lnTo>
                  <a:lnTo>
                    <a:pt x="0" y="674895"/>
                  </a:lnTo>
                  <a:close/>
                </a:path>
              </a:pathLst>
            </a:custGeom>
            <a:solidFill>
              <a:srgbClr val="FEDF32"/>
            </a:solidFill>
          </p:spPr>
          <p:txBody>
            <a:bodyPr/>
            <a:lstStyle/>
            <a:p>
              <a:endParaRPr lang="en-GB"/>
            </a:p>
          </p:txBody>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sp>
        <p:nvSpPr>
          <p:cNvPr id="20" name="TextBox 20"/>
          <p:cNvSpPr txBox="1">
            <a:spLocks noGrp="1"/>
          </p:cNvSpPr>
          <p:nvPr>
            <p:ph type="title" idx="4294967295"/>
          </p:nvPr>
        </p:nvSpPr>
        <p:spPr>
          <a:xfrm>
            <a:off x="1028700" y="790575"/>
            <a:ext cx="9165897" cy="10001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20"/>
              </a:lnSpc>
              <a:spcBef>
                <a:spcPct val="0"/>
              </a:spcBef>
              <a:spcAft>
                <a:spcPts val="0"/>
              </a:spcAft>
              <a:buClrTx/>
              <a:buSzTx/>
              <a:buFontTx/>
              <a:buNone/>
              <a:tabLst/>
              <a:defRPr/>
            </a:pPr>
            <a:r>
              <a:rPr kumimoji="0" lang="en-US" sz="6600" b="0" i="0" u="none" strike="noStrike" kern="1200" cap="none" spc="0" normalizeH="0" baseline="0" noProof="0" dirty="0">
                <a:ln>
                  <a:noFill/>
                </a:ln>
                <a:solidFill>
                  <a:srgbClr val="000000"/>
                </a:solidFill>
                <a:effectLst/>
                <a:uLnTx/>
                <a:uFillTx/>
                <a:latin typeface="ITC Avant Garde Gothic"/>
                <a:ea typeface="+mn-ea"/>
                <a:cs typeface="+mn-cs"/>
              </a:rPr>
              <a:t>The Channel Process</a:t>
            </a:r>
          </a:p>
        </p:txBody>
      </p:sp>
      <p:sp>
        <p:nvSpPr>
          <p:cNvPr id="5" name="TextBox 5"/>
          <p:cNvSpPr txBox="1"/>
          <p:nvPr/>
        </p:nvSpPr>
        <p:spPr>
          <a:xfrm>
            <a:off x="1028700" y="1934144"/>
            <a:ext cx="16230600" cy="967738"/>
          </a:xfrm>
          <a:prstGeom prst="rect">
            <a:avLst/>
          </a:prstGeom>
        </p:spPr>
        <p:txBody>
          <a:bodyPr lIns="0" tIns="0" rIns="0" bIns="0" rtlCol="0" anchor="t">
            <a:spAutoFit/>
          </a:bodyPr>
          <a:lstStyle/>
          <a:p>
            <a:pPr algn="l">
              <a:lnSpc>
                <a:spcPts val="3900"/>
              </a:lnSpc>
            </a:pPr>
            <a:r>
              <a:rPr lang="en-US" sz="2600">
                <a:solidFill>
                  <a:srgbClr val="000000"/>
                </a:solidFill>
                <a:latin typeface="League Spartan"/>
              </a:rPr>
              <a:t>When someone makes a referral, lots of agencies work together to offer support where they consider it necessary and proportionate to do so. The Channel process is as follows:</a:t>
            </a:r>
          </a:p>
        </p:txBody>
      </p:sp>
      <p:sp>
        <p:nvSpPr>
          <p:cNvPr id="6" name="TextBox 6"/>
          <p:cNvSpPr txBox="1"/>
          <p:nvPr/>
        </p:nvSpPr>
        <p:spPr>
          <a:xfrm>
            <a:off x="2014365" y="3475147"/>
            <a:ext cx="14601117" cy="967740"/>
          </a:xfrm>
          <a:prstGeom prst="rect">
            <a:avLst/>
          </a:prstGeom>
        </p:spPr>
        <p:txBody>
          <a:bodyPr lIns="0" tIns="0" rIns="0" bIns="0" rtlCol="0" anchor="t">
            <a:spAutoFit/>
          </a:bodyPr>
          <a:lstStyle/>
          <a:p>
            <a:pPr marL="0" lvl="1" indent="0" algn="l">
              <a:lnSpc>
                <a:spcPts val="3900"/>
              </a:lnSpc>
            </a:pPr>
            <a:r>
              <a:rPr lang="en-US" sz="2600">
                <a:solidFill>
                  <a:srgbClr val="000000"/>
                </a:solidFill>
                <a:latin typeface="League Spartan"/>
              </a:rPr>
              <a:t>Referrals are assessed to see if they are suitable for Channel or if alternative support would be more appropriate.</a:t>
            </a:r>
          </a:p>
        </p:txBody>
      </p:sp>
      <p:grpSp>
        <p:nvGrpSpPr>
          <p:cNvPr id="7" name="Group 7">
            <a:extLst>
              <a:ext uri="{C183D7F6-B498-43B3-948B-1728B52AA6E4}">
                <adec:decorative xmlns:adec="http://schemas.microsoft.com/office/drawing/2017/decorative" val="1"/>
              </a:ext>
            </a:extLst>
          </p:cNvPr>
          <p:cNvGrpSpPr/>
          <p:nvPr/>
        </p:nvGrpSpPr>
        <p:grpSpPr>
          <a:xfrm>
            <a:off x="1028700" y="3522217"/>
            <a:ext cx="771999" cy="771999"/>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txBody>
            <a:bodyPr/>
            <a:lstStyle/>
            <a:p>
              <a:endParaRPr lang="en-GB"/>
            </a:p>
          </p:txBody>
        </p:sp>
      </p:grpSp>
      <p:sp>
        <p:nvSpPr>
          <p:cNvPr id="9" name="TextBox 9">
            <a:extLst>
              <a:ext uri="{C183D7F6-B498-43B3-948B-1728B52AA6E4}">
                <adec:decorative xmlns:adec="http://schemas.microsoft.com/office/drawing/2017/decorative" val="1"/>
              </a:ext>
            </a:extLst>
          </p:cNvPr>
          <p:cNvSpPr txBox="1"/>
          <p:nvPr/>
        </p:nvSpPr>
        <p:spPr>
          <a:xfrm>
            <a:off x="1142094" y="3502261"/>
            <a:ext cx="545211" cy="678561"/>
          </a:xfrm>
          <a:prstGeom prst="rect">
            <a:avLst/>
          </a:prstGeom>
        </p:spPr>
        <p:txBody>
          <a:bodyPr lIns="0" tIns="0" rIns="0" bIns="0" rtlCol="0" anchor="t">
            <a:spAutoFit/>
          </a:bodyPr>
          <a:lstStyle/>
          <a:p>
            <a:pPr marL="0" lvl="1" indent="0" algn="ctr">
              <a:lnSpc>
                <a:spcPts val="5652"/>
              </a:lnSpc>
              <a:spcBef>
                <a:spcPct val="0"/>
              </a:spcBef>
            </a:pPr>
            <a:r>
              <a:rPr lang="en-US" sz="3600">
                <a:solidFill>
                  <a:srgbClr val="FFFFFF"/>
                </a:solidFill>
                <a:latin typeface="ITC Avant Garde Gothic"/>
              </a:rPr>
              <a:t>1</a:t>
            </a:r>
          </a:p>
        </p:txBody>
      </p:sp>
      <p:sp>
        <p:nvSpPr>
          <p:cNvPr id="13" name="TextBox 13"/>
          <p:cNvSpPr txBox="1"/>
          <p:nvPr/>
        </p:nvSpPr>
        <p:spPr>
          <a:xfrm>
            <a:off x="2014365" y="4683478"/>
            <a:ext cx="14601117" cy="967740"/>
          </a:xfrm>
          <a:prstGeom prst="rect">
            <a:avLst/>
          </a:prstGeom>
        </p:spPr>
        <p:txBody>
          <a:bodyPr lIns="0" tIns="0" rIns="0" bIns="0" rtlCol="0" anchor="t">
            <a:spAutoFit/>
          </a:bodyPr>
          <a:lstStyle/>
          <a:p>
            <a:pPr marL="0" lvl="1" indent="0" algn="l">
              <a:lnSpc>
                <a:spcPts val="3900"/>
              </a:lnSpc>
            </a:pPr>
            <a:r>
              <a:rPr lang="en-US" sz="2600">
                <a:solidFill>
                  <a:srgbClr val="000000"/>
                </a:solidFill>
                <a:latin typeface="League Spartan"/>
              </a:rPr>
              <a:t>If suitable for Channel, all relevant partners attend a Channel panel meeting to decide if intervention is necessary.</a:t>
            </a:r>
          </a:p>
        </p:txBody>
      </p:sp>
      <p:sp>
        <p:nvSpPr>
          <p:cNvPr id="21" name="TextBox 21"/>
          <p:cNvSpPr txBox="1"/>
          <p:nvPr/>
        </p:nvSpPr>
        <p:spPr>
          <a:xfrm>
            <a:off x="2014365" y="6102238"/>
            <a:ext cx="14601117" cy="752474"/>
          </a:xfrm>
          <a:prstGeom prst="rect">
            <a:avLst/>
          </a:prstGeom>
        </p:spPr>
        <p:txBody>
          <a:bodyPr lIns="0" tIns="0" rIns="0" bIns="0" rtlCol="0" anchor="t">
            <a:spAutoFit/>
          </a:bodyPr>
          <a:lstStyle/>
          <a:p>
            <a:pPr marL="0" lvl="1" indent="0" algn="l">
              <a:lnSpc>
                <a:spcPts val="3000"/>
              </a:lnSpc>
            </a:pPr>
            <a:r>
              <a:rPr lang="en-US" sz="2000">
                <a:solidFill>
                  <a:srgbClr val="E64134"/>
                </a:solidFill>
                <a:latin typeface="League Spartan"/>
              </a:rPr>
              <a:t>Please note: the individual who has been referred to Prevent is informed and must give their consent (or via a parent or guardian if they are children) before an intervention can take place.</a:t>
            </a:r>
          </a:p>
        </p:txBody>
      </p:sp>
      <p:sp>
        <p:nvSpPr>
          <p:cNvPr id="22" name="TextBox 22"/>
          <p:cNvSpPr txBox="1"/>
          <p:nvPr/>
        </p:nvSpPr>
        <p:spPr>
          <a:xfrm>
            <a:off x="2014365" y="7600096"/>
            <a:ext cx="14601117" cy="472440"/>
          </a:xfrm>
          <a:prstGeom prst="rect">
            <a:avLst/>
          </a:prstGeom>
        </p:spPr>
        <p:txBody>
          <a:bodyPr lIns="0" tIns="0" rIns="0" bIns="0" rtlCol="0" anchor="t">
            <a:spAutoFit/>
          </a:bodyPr>
          <a:lstStyle/>
          <a:p>
            <a:pPr marL="0" lvl="1" indent="0" algn="l">
              <a:lnSpc>
                <a:spcPts val="3900"/>
              </a:lnSpc>
            </a:pPr>
            <a:r>
              <a:rPr lang="en-US" sz="2600">
                <a:solidFill>
                  <a:srgbClr val="000000"/>
                </a:solidFill>
                <a:latin typeface="League Spartan"/>
              </a:rPr>
              <a:t>If intervention is required, an appropriate tailored support package is developed.</a:t>
            </a:r>
          </a:p>
        </p:txBody>
      </p:sp>
      <p:sp>
        <p:nvSpPr>
          <p:cNvPr id="23" name="TextBox 23"/>
          <p:cNvSpPr txBox="1"/>
          <p:nvPr/>
        </p:nvSpPr>
        <p:spPr>
          <a:xfrm>
            <a:off x="2014365" y="8504539"/>
            <a:ext cx="14601117" cy="967740"/>
          </a:xfrm>
          <a:prstGeom prst="rect">
            <a:avLst/>
          </a:prstGeom>
        </p:spPr>
        <p:txBody>
          <a:bodyPr lIns="0" tIns="0" rIns="0" bIns="0" rtlCol="0" anchor="t">
            <a:spAutoFit/>
          </a:bodyPr>
          <a:lstStyle/>
          <a:p>
            <a:pPr marL="0" lvl="1" indent="0" algn="l">
              <a:lnSpc>
                <a:spcPts val="3900"/>
              </a:lnSpc>
            </a:pPr>
            <a:r>
              <a:rPr lang="en-US" sz="2600">
                <a:solidFill>
                  <a:srgbClr val="000000"/>
                </a:solidFill>
                <a:latin typeface="League Spartan"/>
              </a:rPr>
              <a:t>The support package is closely monitored and reviewed regularly by the Channel panel.</a:t>
            </a:r>
          </a:p>
        </p:txBody>
      </p:sp>
      <p:grpSp>
        <p:nvGrpSpPr>
          <p:cNvPr id="10" name="Group 10">
            <a:extLst>
              <a:ext uri="{C183D7F6-B498-43B3-948B-1728B52AA6E4}">
                <adec:decorative xmlns:adec="http://schemas.microsoft.com/office/drawing/2017/decorative" val="1"/>
              </a:ext>
            </a:extLst>
          </p:cNvPr>
          <p:cNvGrpSpPr/>
          <p:nvPr/>
        </p:nvGrpSpPr>
        <p:grpSpPr>
          <a:xfrm>
            <a:off x="1028700" y="7497035"/>
            <a:ext cx="771999" cy="771999"/>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txBody>
            <a:bodyPr/>
            <a:lstStyle/>
            <a:p>
              <a:endParaRPr lang="en-GB"/>
            </a:p>
          </p:txBody>
        </p:sp>
      </p:grpSp>
      <p:sp>
        <p:nvSpPr>
          <p:cNvPr id="12" name="TextBox 12">
            <a:extLst>
              <a:ext uri="{C183D7F6-B498-43B3-948B-1728B52AA6E4}">
                <adec:decorative xmlns:adec="http://schemas.microsoft.com/office/drawing/2017/decorative" val="1"/>
              </a:ext>
            </a:extLst>
          </p:cNvPr>
          <p:cNvSpPr txBox="1"/>
          <p:nvPr/>
        </p:nvSpPr>
        <p:spPr>
          <a:xfrm>
            <a:off x="1142094" y="7468460"/>
            <a:ext cx="545211" cy="678561"/>
          </a:xfrm>
          <a:prstGeom prst="rect">
            <a:avLst/>
          </a:prstGeom>
        </p:spPr>
        <p:txBody>
          <a:bodyPr lIns="0" tIns="0" rIns="0" bIns="0" rtlCol="0" anchor="t">
            <a:spAutoFit/>
          </a:bodyPr>
          <a:lstStyle/>
          <a:p>
            <a:pPr marL="0" lvl="1" indent="0" algn="ctr">
              <a:lnSpc>
                <a:spcPts val="5652"/>
              </a:lnSpc>
              <a:spcBef>
                <a:spcPct val="0"/>
              </a:spcBef>
            </a:pPr>
            <a:r>
              <a:rPr lang="en-US" sz="3600">
                <a:solidFill>
                  <a:srgbClr val="FFFFFF"/>
                </a:solidFill>
                <a:latin typeface="ITC Avant Garde Gothic"/>
              </a:rPr>
              <a:t>3</a:t>
            </a:r>
          </a:p>
        </p:txBody>
      </p:sp>
      <p:grpSp>
        <p:nvGrpSpPr>
          <p:cNvPr id="14" name="Group 14">
            <a:extLst>
              <a:ext uri="{C183D7F6-B498-43B3-948B-1728B52AA6E4}">
                <adec:decorative xmlns:adec="http://schemas.microsoft.com/office/drawing/2017/decorative" val="1"/>
              </a:ext>
            </a:extLst>
          </p:cNvPr>
          <p:cNvGrpSpPr/>
          <p:nvPr/>
        </p:nvGrpSpPr>
        <p:grpSpPr>
          <a:xfrm>
            <a:off x="1028700" y="4819449"/>
            <a:ext cx="771999" cy="771999"/>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txBody>
            <a:bodyPr/>
            <a:lstStyle/>
            <a:p>
              <a:endParaRPr lang="en-GB"/>
            </a:p>
          </p:txBody>
        </p:sp>
      </p:grpSp>
      <p:sp>
        <p:nvSpPr>
          <p:cNvPr id="16" name="TextBox 16">
            <a:extLst>
              <a:ext uri="{C183D7F6-B498-43B3-948B-1728B52AA6E4}">
                <adec:decorative xmlns:adec="http://schemas.microsoft.com/office/drawing/2017/decorative" val="1"/>
              </a:ext>
            </a:extLst>
          </p:cNvPr>
          <p:cNvSpPr txBox="1"/>
          <p:nvPr/>
        </p:nvSpPr>
        <p:spPr>
          <a:xfrm>
            <a:off x="1142094" y="4799493"/>
            <a:ext cx="545211" cy="678561"/>
          </a:xfrm>
          <a:prstGeom prst="rect">
            <a:avLst/>
          </a:prstGeom>
        </p:spPr>
        <p:txBody>
          <a:bodyPr lIns="0" tIns="0" rIns="0" bIns="0" rtlCol="0" anchor="t">
            <a:spAutoFit/>
          </a:bodyPr>
          <a:lstStyle/>
          <a:p>
            <a:pPr marL="0" lvl="1" indent="0" algn="ctr">
              <a:lnSpc>
                <a:spcPts val="5652"/>
              </a:lnSpc>
              <a:spcBef>
                <a:spcPct val="0"/>
              </a:spcBef>
            </a:pPr>
            <a:r>
              <a:rPr lang="en-US" sz="3600">
                <a:solidFill>
                  <a:srgbClr val="FFFFFF"/>
                </a:solidFill>
                <a:latin typeface="ITC Avant Garde Gothic"/>
              </a:rPr>
              <a:t>2</a:t>
            </a:r>
          </a:p>
        </p:txBody>
      </p:sp>
      <p:grpSp>
        <p:nvGrpSpPr>
          <p:cNvPr id="17" name="Group 17">
            <a:extLst>
              <a:ext uri="{C183D7F6-B498-43B3-948B-1728B52AA6E4}">
                <adec:decorative xmlns:adec="http://schemas.microsoft.com/office/drawing/2017/decorative" val="1"/>
              </a:ext>
            </a:extLst>
          </p:cNvPr>
          <p:cNvGrpSpPr/>
          <p:nvPr/>
        </p:nvGrpSpPr>
        <p:grpSpPr>
          <a:xfrm>
            <a:off x="1028700" y="8640509"/>
            <a:ext cx="771999" cy="771999"/>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txBody>
            <a:bodyPr/>
            <a:lstStyle/>
            <a:p>
              <a:endParaRPr lang="en-GB"/>
            </a:p>
          </p:txBody>
        </p:sp>
      </p:grpSp>
      <p:sp>
        <p:nvSpPr>
          <p:cNvPr id="19" name="TextBox 19">
            <a:extLst>
              <a:ext uri="{C183D7F6-B498-43B3-948B-1728B52AA6E4}">
                <adec:decorative xmlns:adec="http://schemas.microsoft.com/office/drawing/2017/decorative" val="1"/>
              </a:ext>
            </a:extLst>
          </p:cNvPr>
          <p:cNvSpPr txBox="1"/>
          <p:nvPr/>
        </p:nvSpPr>
        <p:spPr>
          <a:xfrm>
            <a:off x="1142094" y="8620553"/>
            <a:ext cx="545211" cy="678561"/>
          </a:xfrm>
          <a:prstGeom prst="rect">
            <a:avLst/>
          </a:prstGeom>
        </p:spPr>
        <p:txBody>
          <a:bodyPr lIns="0" tIns="0" rIns="0" bIns="0" rtlCol="0" anchor="t">
            <a:spAutoFit/>
          </a:bodyPr>
          <a:lstStyle/>
          <a:p>
            <a:pPr marL="0" lvl="1" indent="0" algn="ctr">
              <a:lnSpc>
                <a:spcPts val="5652"/>
              </a:lnSpc>
              <a:spcBef>
                <a:spcPct val="0"/>
              </a:spcBef>
            </a:pPr>
            <a:r>
              <a:rPr lang="en-US" sz="3600">
                <a:solidFill>
                  <a:srgbClr val="FFFFFF"/>
                </a:solidFill>
                <a:latin typeface="ITC Avant Garde Gothic"/>
              </a:rPr>
              <a:t>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708928"/>
            <a:ext cx="18288000" cy="2392909"/>
            <a:chOff x="0" y="0"/>
            <a:chExt cx="4816593" cy="630231"/>
          </a:xfrm>
        </p:grpSpPr>
        <p:sp>
          <p:nvSpPr>
            <p:cNvPr id="3" name="Freeform 3"/>
            <p:cNvSpPr/>
            <p:nvPr/>
          </p:nvSpPr>
          <p:spPr>
            <a:xfrm>
              <a:off x="0" y="0"/>
              <a:ext cx="4816592" cy="630231"/>
            </a:xfrm>
            <a:custGeom>
              <a:avLst/>
              <a:gdLst/>
              <a:ahLst/>
              <a:cxnLst/>
              <a:rect l="l" t="t" r="r" b="b"/>
              <a:pathLst>
                <a:path w="4816592" h="630231">
                  <a:moveTo>
                    <a:pt x="0" y="0"/>
                  </a:moveTo>
                  <a:lnTo>
                    <a:pt x="4816592" y="0"/>
                  </a:lnTo>
                  <a:lnTo>
                    <a:pt x="4816592" y="630231"/>
                  </a:lnTo>
                  <a:lnTo>
                    <a:pt x="0" y="630231"/>
                  </a:lnTo>
                  <a:close/>
                </a:path>
              </a:pathLst>
            </a:custGeom>
            <a:solidFill>
              <a:srgbClr val="FEDF32"/>
            </a:solidFill>
          </p:spPr>
          <p:txBody>
            <a:bodyPr/>
            <a:lstStyle/>
            <a:p>
              <a:endParaRPr lang="en-GB"/>
            </a:p>
          </p:txBody>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sp>
        <p:nvSpPr>
          <p:cNvPr id="5" name="TextBox 5"/>
          <p:cNvSpPr txBox="1">
            <a:spLocks noGrp="1"/>
          </p:cNvSpPr>
          <p:nvPr>
            <p:ph type="title" idx="4294967295"/>
          </p:nvPr>
        </p:nvSpPr>
        <p:spPr>
          <a:xfrm>
            <a:off x="2510774" y="924307"/>
            <a:ext cx="13266452" cy="19621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780"/>
              </a:lnSpc>
              <a:spcBef>
                <a:spcPct val="0"/>
              </a:spcBef>
              <a:spcAft>
                <a:spcPts val="0"/>
              </a:spcAft>
              <a:buClrTx/>
              <a:buSzTx/>
              <a:buFontTx/>
              <a:buNone/>
              <a:tabLst/>
              <a:defRPr/>
            </a:pPr>
            <a:r>
              <a:rPr kumimoji="0" lang="en-US" sz="6483" b="0" i="0" u="none" strike="noStrike" kern="1200" cap="none" spc="0" normalizeH="0" baseline="0" noProof="0" dirty="0">
                <a:ln>
                  <a:noFill/>
                </a:ln>
                <a:solidFill>
                  <a:srgbClr val="000000"/>
                </a:solidFill>
                <a:effectLst/>
                <a:uLnTx/>
                <a:uFillTx/>
                <a:latin typeface="ITC Avant Garde Gothic"/>
                <a:ea typeface="+mn-ea"/>
                <a:cs typeface="+mn-cs"/>
              </a:rPr>
              <a:t>What kind of support does Channel offer?</a:t>
            </a:r>
          </a:p>
        </p:txBody>
      </p:sp>
      <p:sp>
        <p:nvSpPr>
          <p:cNvPr id="6" name="TextBox 6"/>
          <p:cNvSpPr txBox="1"/>
          <p:nvPr/>
        </p:nvSpPr>
        <p:spPr>
          <a:xfrm>
            <a:off x="598884" y="3610871"/>
            <a:ext cx="17090231" cy="3564000"/>
          </a:xfrm>
          <a:prstGeom prst="rect">
            <a:avLst/>
          </a:prstGeom>
        </p:spPr>
        <p:txBody>
          <a:bodyPr lIns="0" tIns="0" rIns="0" bIns="0" rtlCol="0" anchor="t">
            <a:spAutoFit/>
          </a:bodyPr>
          <a:lstStyle/>
          <a:p>
            <a:pPr algn="ctr">
              <a:lnSpc>
                <a:spcPts val="4082"/>
              </a:lnSpc>
            </a:pPr>
            <a:r>
              <a:rPr lang="en-US" sz="2600">
                <a:solidFill>
                  <a:srgbClr val="000000"/>
                </a:solidFill>
                <a:latin typeface="ITC Avant Garde Gothic"/>
              </a:rPr>
              <a:t>Help with education and career advice</a:t>
            </a:r>
          </a:p>
          <a:p>
            <a:pPr algn="ctr">
              <a:lnSpc>
                <a:spcPts val="4082"/>
              </a:lnSpc>
              <a:spcBef>
                <a:spcPct val="0"/>
              </a:spcBef>
            </a:pPr>
            <a:endParaRPr lang="en-US" sz="2600">
              <a:solidFill>
                <a:srgbClr val="000000"/>
              </a:solidFill>
              <a:latin typeface="ITC Avant Garde Gothic"/>
            </a:endParaRPr>
          </a:p>
          <a:p>
            <a:pPr algn="ctr">
              <a:lnSpc>
                <a:spcPts val="4082"/>
              </a:lnSpc>
              <a:spcBef>
                <a:spcPct val="0"/>
              </a:spcBef>
            </a:pPr>
            <a:r>
              <a:rPr lang="en-US" sz="2600">
                <a:solidFill>
                  <a:srgbClr val="000000"/>
                </a:solidFill>
                <a:latin typeface="ITC Avant Garde Gothic"/>
              </a:rPr>
              <a:t>Dealing with mental or emotional health issues</a:t>
            </a:r>
          </a:p>
          <a:p>
            <a:pPr algn="ctr">
              <a:lnSpc>
                <a:spcPts val="4082"/>
              </a:lnSpc>
              <a:spcBef>
                <a:spcPct val="0"/>
              </a:spcBef>
            </a:pPr>
            <a:endParaRPr lang="en-US" sz="2600">
              <a:solidFill>
                <a:srgbClr val="000000"/>
              </a:solidFill>
              <a:latin typeface="ITC Avant Garde Gothic"/>
            </a:endParaRPr>
          </a:p>
          <a:p>
            <a:pPr algn="ctr">
              <a:lnSpc>
                <a:spcPts val="4082"/>
              </a:lnSpc>
              <a:spcBef>
                <a:spcPct val="0"/>
              </a:spcBef>
            </a:pPr>
            <a:r>
              <a:rPr lang="en-US" sz="2600">
                <a:solidFill>
                  <a:srgbClr val="000000"/>
                </a:solidFill>
                <a:latin typeface="ITC Avant Garde Gothic"/>
              </a:rPr>
              <a:t>Dealing with drug or alcohol abuse</a:t>
            </a:r>
          </a:p>
          <a:p>
            <a:pPr algn="ctr">
              <a:lnSpc>
                <a:spcPts val="4082"/>
              </a:lnSpc>
              <a:spcBef>
                <a:spcPct val="0"/>
              </a:spcBef>
            </a:pPr>
            <a:endParaRPr lang="en-US" sz="2600">
              <a:solidFill>
                <a:srgbClr val="000000"/>
              </a:solidFill>
              <a:latin typeface="ITC Avant Garde Gothic"/>
            </a:endParaRPr>
          </a:p>
          <a:p>
            <a:pPr algn="ctr">
              <a:lnSpc>
                <a:spcPts val="4082"/>
              </a:lnSpc>
              <a:spcBef>
                <a:spcPct val="0"/>
              </a:spcBef>
            </a:pPr>
            <a:r>
              <a:rPr lang="en-US" sz="2600">
                <a:solidFill>
                  <a:srgbClr val="000000"/>
                </a:solidFill>
                <a:latin typeface="ITC Avant Garde Gothic"/>
              </a:rPr>
              <a:t>And theological or ideological mentoring from a Channel intervention provider (a specialist mentor)</a:t>
            </a:r>
          </a:p>
        </p:txBody>
      </p:sp>
      <p:grpSp>
        <p:nvGrpSpPr>
          <p:cNvPr id="7" name="Group 7">
            <a:extLst>
              <a:ext uri="{C183D7F6-B498-43B3-948B-1728B52AA6E4}">
                <adec:decorative xmlns:adec="http://schemas.microsoft.com/office/drawing/2017/decorative" val="1"/>
              </a:ext>
            </a:extLst>
          </p:cNvPr>
          <p:cNvGrpSpPr/>
          <p:nvPr/>
        </p:nvGrpSpPr>
        <p:grpSpPr>
          <a:xfrm>
            <a:off x="3979199" y="8435679"/>
            <a:ext cx="10329603" cy="822621"/>
            <a:chOff x="0" y="0"/>
            <a:chExt cx="13772804" cy="1096828"/>
          </a:xfrm>
        </p:grpSpPr>
        <p:grpSp>
          <p:nvGrpSpPr>
            <p:cNvPr id="8" name="Group 8"/>
            <p:cNvGrpSpPr/>
            <p:nvPr/>
          </p:nvGrpSpPr>
          <p:grpSpPr>
            <a:xfrm>
              <a:off x="0" y="0"/>
              <a:ext cx="13772804" cy="1096828"/>
              <a:chOff x="0" y="0"/>
              <a:chExt cx="22523203" cy="1793686"/>
            </a:xfrm>
          </p:grpSpPr>
          <p:sp>
            <p:nvSpPr>
              <p:cNvPr id="9" name="Freeform 9">
                <a:hlinkClick r:id="rId2" tooltip="https://educateagainsthate.com/what-should-i-know-about-online-risks/"/>
              </p:cNvPr>
              <p:cNvSpPr/>
              <p:nvPr/>
            </p:nvSpPr>
            <p:spPr>
              <a:xfrm>
                <a:off x="0" y="0"/>
                <a:ext cx="22523204" cy="1793686"/>
              </a:xfrm>
              <a:custGeom>
                <a:avLst/>
                <a:gdLst/>
                <a:ahLst/>
                <a:cxnLst/>
                <a:rect l="l" t="t" r="r" b="b"/>
                <a:pathLst>
                  <a:path w="22523204" h="1793686">
                    <a:moveTo>
                      <a:pt x="22523204" y="896843"/>
                    </a:moveTo>
                    <a:lnTo>
                      <a:pt x="22523204" y="896843"/>
                    </a:lnTo>
                    <a:cubicBezTo>
                      <a:pt x="22523204" y="1365188"/>
                      <a:pt x="22094833" y="1793686"/>
                      <a:pt x="21566259" y="1793686"/>
                    </a:cubicBezTo>
                    <a:lnTo>
                      <a:pt x="956945" y="1793686"/>
                    </a:lnTo>
                    <a:cubicBezTo>
                      <a:pt x="428371" y="1793686"/>
                      <a:pt x="0" y="1365188"/>
                      <a:pt x="0" y="896843"/>
                    </a:cubicBezTo>
                    <a:lnTo>
                      <a:pt x="0" y="896843"/>
                    </a:lnTo>
                    <a:cubicBezTo>
                      <a:pt x="0" y="428371"/>
                      <a:pt x="428371" y="0"/>
                      <a:pt x="956945" y="0"/>
                    </a:cubicBezTo>
                    <a:lnTo>
                      <a:pt x="21566257" y="0"/>
                    </a:lnTo>
                    <a:cubicBezTo>
                      <a:pt x="22094706" y="0"/>
                      <a:pt x="22523204" y="428371"/>
                      <a:pt x="22523204" y="896843"/>
                    </a:cubicBezTo>
                    <a:close/>
                  </a:path>
                </a:pathLst>
              </a:custGeom>
              <a:solidFill>
                <a:srgbClr val="E64134"/>
              </a:solidFill>
            </p:spPr>
            <p:txBody>
              <a:bodyPr/>
              <a:lstStyle/>
              <a:p>
                <a:endParaRPr lang="en-GB"/>
              </a:p>
            </p:txBody>
          </p:sp>
        </p:grpSp>
        <p:sp>
          <p:nvSpPr>
            <p:cNvPr id="10" name="TextBox 10"/>
            <p:cNvSpPr txBox="1"/>
            <p:nvPr/>
          </p:nvSpPr>
          <p:spPr>
            <a:xfrm>
              <a:off x="1477633" y="359497"/>
              <a:ext cx="10817538" cy="396885"/>
            </a:xfrm>
            <a:prstGeom prst="rect">
              <a:avLst/>
            </a:prstGeom>
          </p:spPr>
          <p:txBody>
            <a:bodyPr lIns="0" tIns="0" rIns="0" bIns="0" rtlCol="0" anchor="t">
              <a:spAutoFit/>
            </a:bodyPr>
            <a:lstStyle/>
            <a:p>
              <a:pPr algn="ctr">
                <a:lnSpc>
                  <a:spcPts val="2269"/>
                </a:lnSpc>
              </a:pPr>
              <a:r>
                <a:rPr lang="en-US" sz="2063">
                  <a:solidFill>
                    <a:srgbClr val="FFFFFF"/>
                  </a:solidFill>
                  <a:latin typeface="ITC Avant Garde Gothic"/>
                </a:rPr>
                <a:t>Click or tap here for further information about Channel</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697320" y="3842569"/>
            <a:ext cx="3388048" cy="4359851"/>
            <a:chOff x="0" y="0"/>
            <a:chExt cx="3133810" cy="4032689"/>
          </a:xfrm>
        </p:grpSpPr>
        <p:sp>
          <p:nvSpPr>
            <p:cNvPr id="3" name="Freeform 3"/>
            <p:cNvSpPr/>
            <p:nvPr/>
          </p:nvSpPr>
          <p:spPr>
            <a:xfrm>
              <a:off x="0" y="0"/>
              <a:ext cx="3133810" cy="4032689"/>
            </a:xfrm>
            <a:custGeom>
              <a:avLst/>
              <a:gdLst/>
              <a:ahLst/>
              <a:cxnLst/>
              <a:rect l="l" t="t" r="r" b="b"/>
              <a:pathLst>
                <a:path w="3133810" h="4032689">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89"/>
                    <a:pt x="3009350" y="4032689"/>
                  </a:cubicBezTo>
                  <a:close/>
                </a:path>
              </a:pathLst>
            </a:custGeom>
            <a:solidFill>
              <a:srgbClr val="000000"/>
            </a:solidFill>
          </p:spPr>
          <p:txBody>
            <a:bodyPr/>
            <a:lstStyle/>
            <a:p>
              <a:endParaRPr lang="en-GB"/>
            </a:p>
          </p:txBody>
        </p:sp>
      </p:grpSp>
      <p:sp>
        <p:nvSpPr>
          <p:cNvPr id="14" name="TextBox 14"/>
          <p:cNvSpPr txBox="1">
            <a:spLocks noGrp="1"/>
          </p:cNvSpPr>
          <p:nvPr>
            <p:ph type="title" idx="4294967295"/>
          </p:nvPr>
        </p:nvSpPr>
        <p:spPr>
          <a:xfrm>
            <a:off x="2096887" y="1019175"/>
            <a:ext cx="14094227" cy="21431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96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000000"/>
                </a:solidFill>
                <a:effectLst/>
                <a:uLnTx/>
                <a:uFillTx/>
                <a:latin typeface="ITC Avant Garde Gothic"/>
                <a:ea typeface="+mn-ea"/>
                <a:cs typeface="+mn-cs"/>
              </a:rPr>
              <a:t>Did you know?</a:t>
            </a:r>
          </a:p>
          <a:p>
            <a:pPr marL="0" marR="0" lvl="0" indent="0" algn="ctr" defTabSz="914400" rtl="0" eaLnBrk="1" fontAlgn="auto" latinLnBrk="0" hangingPunct="1">
              <a:lnSpc>
                <a:spcPts val="3600"/>
              </a:lnSpc>
              <a:spcBef>
                <a:spcPts val="0"/>
              </a:spcBef>
              <a:spcAft>
                <a:spcPts val="0"/>
              </a:spcAft>
              <a:buClrTx/>
              <a:buSzTx/>
              <a:buFontTx/>
              <a:buNone/>
              <a:tabLst/>
              <a:defRPr/>
            </a:pPr>
            <a:endParaRPr kumimoji="0" lang="en-US" sz="8000" b="0" i="0" u="none" strike="noStrike" kern="1200" cap="none" spc="0" normalizeH="0" baseline="0" noProof="0" dirty="0">
              <a:ln>
                <a:noFill/>
              </a:ln>
              <a:solidFill>
                <a:srgbClr val="000000"/>
              </a:solidFill>
              <a:effectLst/>
              <a:uLnTx/>
              <a:uFillTx/>
              <a:latin typeface="ITC Avant Garde Gothic"/>
              <a:ea typeface="+mn-ea"/>
              <a:cs typeface="+mn-cs"/>
            </a:endParaRPr>
          </a:p>
          <a:p>
            <a:pPr marL="0" marR="0" lvl="0" indent="0" algn="ctr" defTabSz="914400" rtl="0" eaLnBrk="1" fontAlgn="auto" latinLnBrk="0" hangingPunct="1">
              <a:lnSpc>
                <a:spcPts val="3600"/>
              </a:lnSpc>
              <a:spcBef>
                <a:spcPct val="0"/>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ITC Avant Garde Gothic"/>
                <a:ea typeface="+mn-ea"/>
                <a:cs typeface="+mn-cs"/>
              </a:rPr>
              <a:t>Between April 2021 and March 2022...</a:t>
            </a:r>
          </a:p>
        </p:txBody>
      </p:sp>
      <p:sp>
        <p:nvSpPr>
          <p:cNvPr id="4" name="TextBox 4"/>
          <p:cNvSpPr txBox="1"/>
          <p:nvPr/>
        </p:nvSpPr>
        <p:spPr>
          <a:xfrm>
            <a:off x="1882882" y="4469919"/>
            <a:ext cx="3016924" cy="2955296"/>
          </a:xfrm>
          <a:prstGeom prst="rect">
            <a:avLst/>
          </a:prstGeom>
        </p:spPr>
        <p:txBody>
          <a:bodyPr lIns="0" tIns="0" rIns="0" bIns="0" rtlCol="0" anchor="t">
            <a:spAutoFit/>
          </a:bodyPr>
          <a:lstStyle/>
          <a:p>
            <a:pPr marL="0" lvl="0" indent="0" algn="ctr">
              <a:lnSpc>
                <a:spcPts val="2850"/>
              </a:lnSpc>
              <a:spcBef>
                <a:spcPct val="0"/>
              </a:spcBef>
            </a:pPr>
            <a:r>
              <a:rPr lang="en-GB" sz="1900" dirty="0">
                <a:solidFill>
                  <a:srgbClr val="FFFFFF"/>
                </a:solidFill>
                <a:latin typeface="League Spartan"/>
              </a:rPr>
              <a:t>The most common Prevent referrals are for Extreme Right-Wing Terrorism. Of those discussed at a Channel panel, 57% go on to be adopted as a Channel case.</a:t>
            </a:r>
            <a:endParaRPr lang="en-US" sz="1900" dirty="0">
              <a:solidFill>
                <a:srgbClr val="FFFFFF"/>
              </a:solidFill>
              <a:latin typeface="League Spartan"/>
            </a:endParaRPr>
          </a:p>
        </p:txBody>
      </p:sp>
      <p:grpSp>
        <p:nvGrpSpPr>
          <p:cNvPr id="5" name="Group 5">
            <a:extLst>
              <a:ext uri="{C183D7F6-B498-43B3-948B-1728B52AA6E4}">
                <adec:decorative xmlns:adec="http://schemas.microsoft.com/office/drawing/2017/decorative" val="1"/>
              </a:ext>
            </a:extLst>
          </p:cNvPr>
          <p:cNvGrpSpPr/>
          <p:nvPr/>
        </p:nvGrpSpPr>
        <p:grpSpPr>
          <a:xfrm>
            <a:off x="5532424" y="3842569"/>
            <a:ext cx="3388048" cy="4359851"/>
            <a:chOff x="0" y="0"/>
            <a:chExt cx="3133810" cy="4032689"/>
          </a:xfrm>
        </p:grpSpPr>
        <p:sp>
          <p:nvSpPr>
            <p:cNvPr id="6" name="Freeform 6"/>
            <p:cNvSpPr/>
            <p:nvPr/>
          </p:nvSpPr>
          <p:spPr>
            <a:xfrm>
              <a:off x="0" y="0"/>
              <a:ext cx="3133810" cy="4032689"/>
            </a:xfrm>
            <a:custGeom>
              <a:avLst/>
              <a:gdLst/>
              <a:ahLst/>
              <a:cxnLst/>
              <a:rect l="l" t="t" r="r" b="b"/>
              <a:pathLst>
                <a:path w="3133810" h="4032689">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89"/>
                    <a:pt x="3009350" y="4032689"/>
                  </a:cubicBezTo>
                  <a:close/>
                </a:path>
              </a:pathLst>
            </a:custGeom>
            <a:solidFill>
              <a:srgbClr val="2527E9"/>
            </a:solidFill>
          </p:spPr>
          <p:txBody>
            <a:bodyPr/>
            <a:lstStyle/>
            <a:p>
              <a:endParaRPr lang="en-GB"/>
            </a:p>
          </p:txBody>
        </p:sp>
      </p:grpSp>
      <p:sp>
        <p:nvSpPr>
          <p:cNvPr id="7" name="TextBox 7"/>
          <p:cNvSpPr txBox="1"/>
          <p:nvPr/>
        </p:nvSpPr>
        <p:spPr>
          <a:xfrm>
            <a:off x="5900270" y="4469919"/>
            <a:ext cx="2657633" cy="3038475"/>
          </a:xfrm>
          <a:prstGeom prst="rect">
            <a:avLst/>
          </a:prstGeom>
        </p:spPr>
        <p:txBody>
          <a:bodyPr lIns="0" tIns="0" rIns="0" bIns="0" rtlCol="0" anchor="t">
            <a:spAutoFit/>
          </a:bodyPr>
          <a:lstStyle/>
          <a:p>
            <a:pPr marL="0" lvl="0" indent="0" algn="ctr">
              <a:lnSpc>
                <a:spcPts val="3000"/>
              </a:lnSpc>
              <a:spcBef>
                <a:spcPct val="0"/>
              </a:spcBef>
            </a:pPr>
            <a:r>
              <a:rPr lang="en-US" sz="2000" dirty="0">
                <a:solidFill>
                  <a:srgbClr val="FEDF32"/>
                </a:solidFill>
                <a:latin typeface="League Spartan"/>
              </a:rPr>
              <a:t>36% of all Prevent referrals were made by the education sector and 3% were made by friends and family of individuals</a:t>
            </a:r>
          </a:p>
        </p:txBody>
      </p:sp>
      <p:grpSp>
        <p:nvGrpSpPr>
          <p:cNvPr id="8" name="Group 8">
            <a:extLst>
              <a:ext uri="{C183D7F6-B498-43B3-948B-1728B52AA6E4}">
                <adec:decorative xmlns:adec="http://schemas.microsoft.com/office/drawing/2017/decorative" val="1"/>
              </a:ext>
            </a:extLst>
          </p:cNvPr>
          <p:cNvGrpSpPr/>
          <p:nvPr/>
        </p:nvGrpSpPr>
        <p:grpSpPr>
          <a:xfrm>
            <a:off x="9367528" y="3842569"/>
            <a:ext cx="3388048" cy="4359851"/>
            <a:chOff x="0" y="0"/>
            <a:chExt cx="3133810" cy="4032689"/>
          </a:xfrm>
        </p:grpSpPr>
        <p:sp>
          <p:nvSpPr>
            <p:cNvPr id="9" name="Freeform 9"/>
            <p:cNvSpPr/>
            <p:nvPr/>
          </p:nvSpPr>
          <p:spPr>
            <a:xfrm>
              <a:off x="0" y="0"/>
              <a:ext cx="3133810" cy="4032689"/>
            </a:xfrm>
            <a:custGeom>
              <a:avLst/>
              <a:gdLst/>
              <a:ahLst/>
              <a:cxnLst/>
              <a:rect l="l" t="t" r="r" b="b"/>
              <a:pathLst>
                <a:path w="3133810" h="4032689">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89"/>
                    <a:pt x="3009350" y="4032689"/>
                  </a:cubicBezTo>
                  <a:close/>
                </a:path>
              </a:pathLst>
            </a:custGeom>
            <a:solidFill>
              <a:srgbClr val="E64134"/>
            </a:solidFill>
          </p:spPr>
          <p:txBody>
            <a:bodyPr/>
            <a:lstStyle/>
            <a:p>
              <a:endParaRPr lang="en-GB"/>
            </a:p>
          </p:txBody>
        </p:sp>
      </p:grpSp>
      <p:sp>
        <p:nvSpPr>
          <p:cNvPr id="10" name="TextBox 10"/>
          <p:cNvSpPr txBox="1"/>
          <p:nvPr/>
        </p:nvSpPr>
        <p:spPr>
          <a:xfrm>
            <a:off x="9732735" y="4064749"/>
            <a:ext cx="2657633" cy="4137671"/>
          </a:xfrm>
          <a:prstGeom prst="rect">
            <a:avLst/>
          </a:prstGeom>
        </p:spPr>
        <p:txBody>
          <a:bodyPr lIns="0" tIns="0" rIns="0" bIns="0" rtlCol="0" anchor="t">
            <a:spAutoFit/>
          </a:bodyPr>
          <a:lstStyle/>
          <a:p>
            <a:pPr marL="0" lvl="0" indent="0" algn="ctr">
              <a:lnSpc>
                <a:spcPts val="2700"/>
              </a:lnSpc>
              <a:spcBef>
                <a:spcPct val="0"/>
              </a:spcBef>
            </a:pPr>
            <a:r>
              <a:rPr lang="en-GB" sz="1800" dirty="0">
                <a:solidFill>
                  <a:srgbClr val="FFFFFF"/>
                </a:solidFill>
                <a:latin typeface="League Spartan"/>
              </a:rPr>
              <a:t>76% (4,848) of referrals were deemed not suitable for Channel consideration and exited the process prior to a Channel panel discussion; of which the majority were signposted to other  support services (3,754; 77%)</a:t>
            </a:r>
            <a:endParaRPr lang="en-US" sz="1800" dirty="0">
              <a:solidFill>
                <a:srgbClr val="FFFFFF"/>
              </a:solidFill>
              <a:latin typeface="League Spartan"/>
            </a:endParaRPr>
          </a:p>
        </p:txBody>
      </p:sp>
      <p:grpSp>
        <p:nvGrpSpPr>
          <p:cNvPr id="11" name="Group 11">
            <a:extLst>
              <a:ext uri="{C183D7F6-B498-43B3-948B-1728B52AA6E4}">
                <adec:decorative xmlns:adec="http://schemas.microsoft.com/office/drawing/2017/decorative" val="1"/>
              </a:ext>
            </a:extLst>
          </p:cNvPr>
          <p:cNvGrpSpPr/>
          <p:nvPr/>
        </p:nvGrpSpPr>
        <p:grpSpPr>
          <a:xfrm>
            <a:off x="13209518" y="3842569"/>
            <a:ext cx="3388048" cy="4359851"/>
            <a:chOff x="0" y="0"/>
            <a:chExt cx="3133810" cy="4032689"/>
          </a:xfrm>
        </p:grpSpPr>
        <p:sp>
          <p:nvSpPr>
            <p:cNvPr id="12" name="Freeform 12"/>
            <p:cNvSpPr/>
            <p:nvPr/>
          </p:nvSpPr>
          <p:spPr>
            <a:xfrm>
              <a:off x="0" y="0"/>
              <a:ext cx="3133810" cy="4032689"/>
            </a:xfrm>
            <a:custGeom>
              <a:avLst/>
              <a:gdLst/>
              <a:ahLst/>
              <a:cxnLst/>
              <a:rect l="l" t="t" r="r" b="b"/>
              <a:pathLst>
                <a:path w="3133810" h="4032689">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89"/>
                    <a:pt x="3009350" y="4032689"/>
                  </a:cubicBezTo>
                  <a:close/>
                </a:path>
              </a:pathLst>
            </a:custGeom>
            <a:solidFill>
              <a:srgbClr val="FEDF32"/>
            </a:solidFill>
          </p:spPr>
          <p:txBody>
            <a:bodyPr/>
            <a:lstStyle/>
            <a:p>
              <a:endParaRPr lang="en-GB"/>
            </a:p>
          </p:txBody>
        </p:sp>
      </p:grpSp>
      <p:sp>
        <p:nvSpPr>
          <p:cNvPr id="13" name="TextBox 13"/>
          <p:cNvSpPr txBox="1"/>
          <p:nvPr/>
        </p:nvSpPr>
        <p:spPr>
          <a:xfrm>
            <a:off x="13574726" y="4679690"/>
            <a:ext cx="2657633" cy="2289088"/>
          </a:xfrm>
          <a:prstGeom prst="rect">
            <a:avLst/>
          </a:prstGeom>
        </p:spPr>
        <p:txBody>
          <a:bodyPr lIns="0" tIns="0" rIns="0" bIns="0" rtlCol="0" anchor="t">
            <a:spAutoFit/>
          </a:bodyPr>
          <a:lstStyle/>
          <a:p>
            <a:pPr marL="0" lvl="0" indent="0" algn="ctr">
              <a:lnSpc>
                <a:spcPts val="3000"/>
              </a:lnSpc>
              <a:spcBef>
                <a:spcPct val="0"/>
              </a:spcBef>
            </a:pPr>
            <a:r>
              <a:rPr lang="en-GB" sz="2000" dirty="0">
                <a:solidFill>
                  <a:srgbClr val="000000"/>
                </a:solidFill>
                <a:latin typeface="League Spartan"/>
              </a:rPr>
              <a:t>Individuals aged 15 and under made up 37% of all Prevent referrals that went on to receive channel support</a:t>
            </a:r>
            <a:endParaRPr lang="en-US" sz="2000" dirty="0">
              <a:solidFill>
                <a:srgbClr val="000000"/>
              </a:solidFill>
              <a:latin typeface="League Spart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DF3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7168671"/>
            <a:ext cx="18288000" cy="1610744"/>
            <a:chOff x="0" y="0"/>
            <a:chExt cx="4816593" cy="424229"/>
          </a:xfrm>
        </p:grpSpPr>
        <p:sp>
          <p:nvSpPr>
            <p:cNvPr id="3" name="Freeform 3"/>
            <p:cNvSpPr/>
            <p:nvPr/>
          </p:nvSpPr>
          <p:spPr>
            <a:xfrm>
              <a:off x="0" y="0"/>
              <a:ext cx="4816592" cy="424229"/>
            </a:xfrm>
            <a:custGeom>
              <a:avLst/>
              <a:gdLst/>
              <a:ahLst/>
              <a:cxnLst/>
              <a:rect l="l" t="t" r="r" b="b"/>
              <a:pathLst>
                <a:path w="4816592" h="424229">
                  <a:moveTo>
                    <a:pt x="0" y="0"/>
                  </a:moveTo>
                  <a:lnTo>
                    <a:pt x="4816592" y="0"/>
                  </a:lnTo>
                  <a:lnTo>
                    <a:pt x="4816592" y="424229"/>
                  </a:lnTo>
                  <a:lnTo>
                    <a:pt x="0" y="424229"/>
                  </a:lnTo>
                  <a:close/>
                </a:path>
              </a:pathLst>
            </a:custGeom>
            <a:solidFill>
              <a:srgbClr val="FFFFFF"/>
            </a:solidFill>
          </p:spPr>
          <p:txBody>
            <a:bodyPr/>
            <a:lstStyle/>
            <a:p>
              <a:endParaRPr lang="en-GB"/>
            </a:p>
          </p:txBody>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sp>
        <p:nvSpPr>
          <p:cNvPr id="5" name="TextBox 5"/>
          <p:cNvSpPr txBox="1">
            <a:spLocks noGrp="1"/>
          </p:cNvSpPr>
          <p:nvPr>
            <p:ph type="title" idx="4294967295"/>
          </p:nvPr>
        </p:nvSpPr>
        <p:spPr>
          <a:xfrm>
            <a:off x="670824" y="7378730"/>
            <a:ext cx="16588476" cy="12477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9840"/>
              </a:lnSpc>
              <a:spcBef>
                <a:spcPct val="0"/>
              </a:spcBef>
              <a:spcAft>
                <a:spcPts val="0"/>
              </a:spcAft>
              <a:buClrTx/>
              <a:buSzTx/>
              <a:buFontTx/>
              <a:buNone/>
              <a:tabLst/>
              <a:defRPr/>
            </a:pPr>
            <a:r>
              <a:rPr kumimoji="0" lang="en-US" sz="8200" b="0" i="0" u="none" strike="noStrike" kern="1200" cap="none" spc="0" normalizeH="0" baseline="0" noProof="0" dirty="0">
                <a:ln>
                  <a:noFill/>
                </a:ln>
                <a:solidFill>
                  <a:srgbClr val="000000"/>
                </a:solidFill>
                <a:effectLst/>
                <a:uLnTx/>
                <a:uFillTx/>
                <a:latin typeface="ITC Avant Garde Gothic"/>
                <a:ea typeface="+mn-ea"/>
                <a:cs typeface="+mn-cs"/>
              </a:rPr>
              <a:t>Indicators and Factors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0979" y="1126353"/>
            <a:ext cx="18288000" cy="1414287"/>
            <a:chOff x="0" y="0"/>
            <a:chExt cx="4816593" cy="372487"/>
          </a:xfrm>
        </p:grpSpPr>
        <p:sp>
          <p:nvSpPr>
            <p:cNvPr id="3" name="Freeform 3"/>
            <p:cNvSpPr/>
            <p:nvPr/>
          </p:nvSpPr>
          <p:spPr>
            <a:xfrm>
              <a:off x="0" y="0"/>
              <a:ext cx="4816592" cy="372487"/>
            </a:xfrm>
            <a:custGeom>
              <a:avLst/>
              <a:gdLst/>
              <a:ahLst/>
              <a:cxnLst/>
              <a:rect l="l" t="t" r="r" b="b"/>
              <a:pathLst>
                <a:path w="4816592" h="372487">
                  <a:moveTo>
                    <a:pt x="0" y="0"/>
                  </a:moveTo>
                  <a:lnTo>
                    <a:pt x="4816592" y="0"/>
                  </a:lnTo>
                  <a:lnTo>
                    <a:pt x="4816592" y="372487"/>
                  </a:lnTo>
                  <a:lnTo>
                    <a:pt x="0" y="372487"/>
                  </a:lnTo>
                  <a:close/>
                </a:path>
              </a:pathLst>
            </a:custGeom>
            <a:solidFill>
              <a:srgbClr val="FEDF32"/>
            </a:solidFill>
          </p:spPr>
          <p:txBody>
            <a:bodyPr/>
            <a:lstStyle/>
            <a:p>
              <a:endParaRPr lang="en-GB"/>
            </a:p>
          </p:txBody>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sp>
        <p:nvSpPr>
          <p:cNvPr id="5" name="TextBox 5"/>
          <p:cNvSpPr txBox="1">
            <a:spLocks noGrp="1"/>
          </p:cNvSpPr>
          <p:nvPr>
            <p:ph type="title" idx="4294967295"/>
          </p:nvPr>
        </p:nvSpPr>
        <p:spPr>
          <a:xfrm>
            <a:off x="2090579" y="1214372"/>
            <a:ext cx="14084886" cy="12287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9600"/>
              </a:lnSpc>
              <a:spcBef>
                <a:spcPct val="0"/>
              </a:spcBef>
              <a:spcAft>
                <a:spcPts val="0"/>
              </a:spcAft>
              <a:buClrTx/>
              <a:buSzTx/>
              <a:buFontTx/>
              <a:buNone/>
              <a:tabLst/>
              <a:defRPr/>
            </a:pPr>
            <a:r>
              <a:rPr kumimoji="0" lang="en-US" sz="8000" b="0" i="0" u="none" strike="noStrike" kern="1200" cap="none" spc="0" normalizeH="0" baseline="0" noProof="0" dirty="0">
                <a:ln>
                  <a:noFill/>
                </a:ln>
                <a:solidFill>
                  <a:srgbClr val="000000"/>
                </a:solidFill>
                <a:effectLst/>
                <a:uLnTx/>
                <a:uFillTx/>
                <a:latin typeface="ITC Avant Garde Gothic"/>
                <a:ea typeface="+mn-ea"/>
                <a:cs typeface="+mn-cs"/>
              </a:rPr>
              <a:t>Warning Signs</a:t>
            </a:r>
          </a:p>
        </p:txBody>
      </p:sp>
      <p:sp>
        <p:nvSpPr>
          <p:cNvPr id="6" name="TextBox 6"/>
          <p:cNvSpPr txBox="1"/>
          <p:nvPr/>
        </p:nvSpPr>
        <p:spPr>
          <a:xfrm>
            <a:off x="2086187" y="3175857"/>
            <a:ext cx="14089277" cy="5208270"/>
          </a:xfrm>
          <a:prstGeom prst="rect">
            <a:avLst/>
          </a:prstGeom>
        </p:spPr>
        <p:txBody>
          <a:bodyPr lIns="0" tIns="0" rIns="0" bIns="0" rtlCol="0" anchor="t">
            <a:spAutoFit/>
          </a:bodyPr>
          <a:lstStyle/>
          <a:p>
            <a:pPr>
              <a:lnSpc>
                <a:spcPts val="4199"/>
              </a:lnSpc>
            </a:pPr>
            <a:r>
              <a:rPr lang="en-US" sz="2799">
                <a:solidFill>
                  <a:srgbClr val="000000"/>
                </a:solidFill>
                <a:latin typeface="League Spartan"/>
              </a:rPr>
              <a:t>There is no single route to radicalisation. However, there are some behavioural traits that could indicate a child has been exposed to radicalising influences. These are listed on the next slide.</a:t>
            </a:r>
          </a:p>
          <a:p>
            <a:pPr>
              <a:lnSpc>
                <a:spcPts val="4199"/>
              </a:lnSpc>
            </a:pPr>
            <a:endParaRPr lang="en-US" sz="2799">
              <a:solidFill>
                <a:srgbClr val="000000"/>
              </a:solidFill>
              <a:latin typeface="League Spartan"/>
            </a:endParaRPr>
          </a:p>
          <a:p>
            <a:pPr marL="0" lvl="0" indent="0" algn="l">
              <a:lnSpc>
                <a:spcPts val="4199"/>
              </a:lnSpc>
              <a:spcBef>
                <a:spcPct val="0"/>
              </a:spcBef>
            </a:pPr>
            <a:r>
              <a:rPr lang="en-US" sz="2799">
                <a:solidFill>
                  <a:srgbClr val="E64134"/>
                </a:solidFill>
                <a:latin typeface="League Spartan"/>
              </a:rPr>
              <a:t>It is important to remember that this is not an exhaustive list of indicators of radicalisation and evidence of these behaviours may not necessarily indicate that a young person is being or has been radicalised. If your child is displaying any of these behaviours and you believe it is a cause for concern you should try to discuss this with your child, or seek support from one of the avenues detailed at the end of this resource.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448800" y="-1028700"/>
            <a:ext cx="8915399" cy="2977600"/>
            <a:chOff x="-18576" y="-293401"/>
            <a:chExt cx="2348088" cy="784225"/>
          </a:xfrm>
        </p:grpSpPr>
        <p:sp>
          <p:nvSpPr>
            <p:cNvPr id="3" name="Freeform 3"/>
            <p:cNvSpPr/>
            <p:nvPr/>
          </p:nvSpPr>
          <p:spPr>
            <a:xfrm>
              <a:off x="0" y="0"/>
              <a:ext cx="2310937" cy="177231"/>
            </a:xfrm>
            <a:custGeom>
              <a:avLst/>
              <a:gdLst/>
              <a:ahLst/>
              <a:cxnLst/>
              <a:rect l="l" t="t" r="r" b="b"/>
              <a:pathLst>
                <a:path w="2310937" h="177231">
                  <a:moveTo>
                    <a:pt x="44999" y="0"/>
                  </a:moveTo>
                  <a:lnTo>
                    <a:pt x="2265938" y="0"/>
                  </a:lnTo>
                  <a:cubicBezTo>
                    <a:pt x="2290791" y="0"/>
                    <a:pt x="2310937" y="20147"/>
                    <a:pt x="2310937" y="44999"/>
                  </a:cubicBezTo>
                  <a:lnTo>
                    <a:pt x="2310937" y="132232"/>
                  </a:lnTo>
                  <a:cubicBezTo>
                    <a:pt x="2310937" y="157084"/>
                    <a:pt x="2290791" y="177231"/>
                    <a:pt x="2265938" y="177231"/>
                  </a:cubicBezTo>
                  <a:lnTo>
                    <a:pt x="44999" y="177231"/>
                  </a:lnTo>
                  <a:cubicBezTo>
                    <a:pt x="20147" y="177231"/>
                    <a:pt x="0" y="157084"/>
                    <a:pt x="0" y="132232"/>
                  </a:cubicBezTo>
                  <a:lnTo>
                    <a:pt x="0" y="44999"/>
                  </a:lnTo>
                  <a:cubicBezTo>
                    <a:pt x="0" y="20147"/>
                    <a:pt x="20147" y="0"/>
                    <a:pt x="44999" y="0"/>
                  </a:cubicBezTo>
                  <a:close/>
                </a:path>
              </a:pathLst>
            </a:custGeom>
            <a:solidFill>
              <a:srgbClr val="FEDF32"/>
            </a:solidFill>
          </p:spPr>
          <p:txBody>
            <a:bodyPr/>
            <a:lstStyle/>
            <a:p>
              <a:endParaRPr lang="en-GB"/>
            </a:p>
          </p:txBody>
        </p:sp>
        <p:sp>
          <p:nvSpPr>
            <p:cNvPr id="4" name="TextBox 4"/>
            <p:cNvSpPr txBox="1"/>
            <p:nvPr/>
          </p:nvSpPr>
          <p:spPr>
            <a:xfrm>
              <a:off x="-18576" y="-293401"/>
              <a:ext cx="2348088" cy="784225"/>
            </a:xfrm>
            <a:prstGeom prst="rect">
              <a:avLst/>
            </a:prstGeom>
          </p:spPr>
          <p:txBody>
            <a:bodyPr lIns="127000" tIns="127000" rIns="127000" bIns="127000" rtlCol="0" anchor="ctr"/>
            <a:lstStyle/>
            <a:p>
              <a:pPr algn="ctr">
                <a:lnSpc>
                  <a:spcPts val="2200"/>
                </a:lnSpc>
              </a:pPr>
              <a:r>
                <a:rPr lang="en-GB" sz="2200" dirty="0">
                  <a:solidFill>
                    <a:srgbClr val="000000"/>
                  </a:solidFill>
                  <a:latin typeface="League Spartan"/>
                </a:rPr>
                <a:t>Beginning to isolate themselves from family and friends</a:t>
              </a:r>
              <a:endParaRPr lang="en-US" sz="2200" dirty="0">
                <a:solidFill>
                  <a:srgbClr val="000000"/>
                </a:solidFill>
                <a:latin typeface="League Spartan"/>
              </a:endParaRPr>
            </a:p>
          </p:txBody>
        </p:sp>
      </p:grpSp>
      <p:grpSp>
        <p:nvGrpSpPr>
          <p:cNvPr id="6" name="Group 6">
            <a:extLst>
              <a:ext uri="{C183D7F6-B498-43B3-948B-1728B52AA6E4}">
                <adec:decorative xmlns:adec="http://schemas.microsoft.com/office/drawing/2017/decorative" val="1"/>
              </a:ext>
            </a:extLst>
          </p:cNvPr>
          <p:cNvGrpSpPr/>
          <p:nvPr/>
        </p:nvGrpSpPr>
        <p:grpSpPr>
          <a:xfrm>
            <a:off x="9519330" y="936616"/>
            <a:ext cx="8774341" cy="3076326"/>
            <a:chOff x="0" y="2573"/>
            <a:chExt cx="2310937" cy="810227"/>
          </a:xfrm>
        </p:grpSpPr>
        <p:sp>
          <p:nvSpPr>
            <p:cNvPr id="7" name="Freeform 7"/>
            <p:cNvSpPr/>
            <p:nvPr/>
          </p:nvSpPr>
          <p:spPr>
            <a:xfrm>
              <a:off x="0" y="2573"/>
              <a:ext cx="2310937" cy="177231"/>
            </a:xfrm>
            <a:custGeom>
              <a:avLst/>
              <a:gdLst/>
              <a:ahLst/>
              <a:cxnLst/>
              <a:rect l="l" t="t" r="r" b="b"/>
              <a:pathLst>
                <a:path w="2310937" h="177231">
                  <a:moveTo>
                    <a:pt x="44999" y="0"/>
                  </a:moveTo>
                  <a:lnTo>
                    <a:pt x="2265938" y="0"/>
                  </a:lnTo>
                  <a:cubicBezTo>
                    <a:pt x="2290791" y="0"/>
                    <a:pt x="2310937" y="20147"/>
                    <a:pt x="2310937" y="44999"/>
                  </a:cubicBezTo>
                  <a:lnTo>
                    <a:pt x="2310937" y="132232"/>
                  </a:lnTo>
                  <a:cubicBezTo>
                    <a:pt x="2310937" y="157084"/>
                    <a:pt x="2290791" y="177231"/>
                    <a:pt x="2265938" y="177231"/>
                  </a:cubicBezTo>
                  <a:lnTo>
                    <a:pt x="44999" y="177231"/>
                  </a:lnTo>
                  <a:cubicBezTo>
                    <a:pt x="20147" y="177231"/>
                    <a:pt x="0" y="157084"/>
                    <a:pt x="0" y="132232"/>
                  </a:cubicBezTo>
                  <a:lnTo>
                    <a:pt x="0" y="44999"/>
                  </a:lnTo>
                  <a:cubicBezTo>
                    <a:pt x="0" y="20147"/>
                    <a:pt x="20147" y="0"/>
                    <a:pt x="44999" y="0"/>
                  </a:cubicBezTo>
                  <a:close/>
                </a:path>
              </a:pathLst>
            </a:custGeom>
            <a:solidFill>
              <a:srgbClr val="E64134"/>
            </a:solidFill>
          </p:spPr>
          <p:txBody>
            <a:bodyPr/>
            <a:lstStyle/>
            <a:p>
              <a:endParaRPr lang="en-GB" dirty="0"/>
            </a:p>
          </p:txBody>
        </p:sp>
        <p:sp>
          <p:nvSpPr>
            <p:cNvPr id="8" name="TextBox 8"/>
            <p:cNvSpPr txBox="1"/>
            <p:nvPr/>
          </p:nvSpPr>
          <p:spPr>
            <a:xfrm>
              <a:off x="0" y="28575"/>
              <a:ext cx="812800" cy="784225"/>
            </a:xfrm>
            <a:prstGeom prst="rect">
              <a:avLst/>
            </a:prstGeom>
          </p:spPr>
          <p:txBody>
            <a:bodyPr lIns="127000" tIns="127000" rIns="127000" bIns="127000" rtlCol="0" anchor="ctr"/>
            <a:lstStyle/>
            <a:p>
              <a:pPr algn="ctr">
                <a:lnSpc>
                  <a:spcPts val="2200"/>
                </a:lnSpc>
              </a:pPr>
              <a:r>
                <a:rPr lang="en-US" sz="2200">
                  <a:solidFill>
                    <a:srgbClr val="FFFFFF"/>
                  </a:solidFill>
                  <a:latin typeface="League Spartan"/>
                </a:rPr>
                <a:t>Refusing to listen to different points of view</a:t>
              </a:r>
            </a:p>
          </p:txBody>
        </p:sp>
      </p:grpSp>
      <p:grpSp>
        <p:nvGrpSpPr>
          <p:cNvPr id="9" name="Group 9">
            <a:extLst>
              <a:ext uri="{C183D7F6-B498-43B3-948B-1728B52AA6E4}">
                <adec:decorative xmlns:adec="http://schemas.microsoft.com/office/drawing/2017/decorative" val="1"/>
              </a:ext>
            </a:extLst>
          </p:cNvPr>
          <p:cNvGrpSpPr/>
          <p:nvPr/>
        </p:nvGrpSpPr>
        <p:grpSpPr>
          <a:xfrm>
            <a:off x="9519330" y="746718"/>
            <a:ext cx="8774341" cy="2977609"/>
            <a:chOff x="0" y="-264810"/>
            <a:chExt cx="2310937" cy="784225"/>
          </a:xfrm>
        </p:grpSpPr>
        <p:sp>
          <p:nvSpPr>
            <p:cNvPr id="10" name="Freeform 10"/>
            <p:cNvSpPr/>
            <p:nvPr/>
          </p:nvSpPr>
          <p:spPr>
            <a:xfrm>
              <a:off x="0" y="0"/>
              <a:ext cx="2310937" cy="249981"/>
            </a:xfrm>
            <a:custGeom>
              <a:avLst/>
              <a:gdLst/>
              <a:ahLst/>
              <a:cxnLst/>
              <a:rect l="l" t="t" r="r" b="b"/>
              <a:pathLst>
                <a:path w="2310937" h="249981">
                  <a:moveTo>
                    <a:pt x="44999" y="0"/>
                  </a:moveTo>
                  <a:lnTo>
                    <a:pt x="2265938" y="0"/>
                  </a:lnTo>
                  <a:cubicBezTo>
                    <a:pt x="2290791" y="0"/>
                    <a:pt x="2310937" y="20147"/>
                    <a:pt x="2310937" y="44999"/>
                  </a:cubicBezTo>
                  <a:lnTo>
                    <a:pt x="2310937" y="204982"/>
                  </a:lnTo>
                  <a:cubicBezTo>
                    <a:pt x="2310937" y="229834"/>
                    <a:pt x="2290791" y="249981"/>
                    <a:pt x="2265938" y="249981"/>
                  </a:cubicBezTo>
                  <a:lnTo>
                    <a:pt x="44999" y="249981"/>
                  </a:lnTo>
                  <a:cubicBezTo>
                    <a:pt x="20147" y="249981"/>
                    <a:pt x="0" y="229834"/>
                    <a:pt x="0" y="204982"/>
                  </a:cubicBezTo>
                  <a:lnTo>
                    <a:pt x="0" y="44999"/>
                  </a:lnTo>
                  <a:cubicBezTo>
                    <a:pt x="0" y="20147"/>
                    <a:pt x="20147" y="0"/>
                    <a:pt x="44999" y="0"/>
                  </a:cubicBezTo>
                  <a:close/>
                </a:path>
              </a:pathLst>
            </a:custGeom>
            <a:solidFill>
              <a:srgbClr val="2527E9"/>
            </a:solidFill>
          </p:spPr>
          <p:txBody>
            <a:bodyPr/>
            <a:lstStyle/>
            <a:p>
              <a:endParaRPr lang="en-GB"/>
            </a:p>
          </p:txBody>
        </p:sp>
        <p:sp>
          <p:nvSpPr>
            <p:cNvPr id="11" name="TextBox 11"/>
            <p:cNvSpPr txBox="1"/>
            <p:nvPr/>
          </p:nvSpPr>
          <p:spPr>
            <a:xfrm>
              <a:off x="8150" y="-264810"/>
              <a:ext cx="2211373" cy="784225"/>
            </a:xfrm>
            <a:prstGeom prst="rect">
              <a:avLst/>
            </a:prstGeom>
          </p:spPr>
          <p:txBody>
            <a:bodyPr lIns="127000" tIns="127000" rIns="127000" bIns="127000" rtlCol="0" anchor="ctr"/>
            <a:lstStyle/>
            <a:p>
              <a:pPr algn="ctr">
                <a:lnSpc>
                  <a:spcPts val="2200"/>
                </a:lnSpc>
              </a:pPr>
              <a:r>
                <a:rPr lang="en-US" sz="2200" dirty="0">
                  <a:solidFill>
                    <a:srgbClr val="FFFFFF"/>
                  </a:solidFill>
                  <a:latin typeface="League Spartan"/>
                </a:rPr>
                <a:t>Unwilling to engage with and becoming abusive towards individuals who are different</a:t>
              </a:r>
            </a:p>
          </p:txBody>
        </p:sp>
      </p:grpSp>
      <p:grpSp>
        <p:nvGrpSpPr>
          <p:cNvPr id="12" name="Group 12">
            <a:extLst>
              <a:ext uri="{C183D7F6-B498-43B3-948B-1728B52AA6E4}">
                <adec:decorative xmlns:adec="http://schemas.microsoft.com/office/drawing/2017/decorative" val="1"/>
              </a:ext>
            </a:extLst>
          </p:cNvPr>
          <p:cNvGrpSpPr/>
          <p:nvPr/>
        </p:nvGrpSpPr>
        <p:grpSpPr>
          <a:xfrm>
            <a:off x="9430284" y="1790495"/>
            <a:ext cx="8856597" cy="2977605"/>
            <a:chOff x="-21664" y="-277144"/>
            <a:chExt cx="2332601" cy="784225"/>
          </a:xfrm>
        </p:grpSpPr>
        <p:sp>
          <p:nvSpPr>
            <p:cNvPr id="13" name="Freeform 13"/>
            <p:cNvSpPr/>
            <p:nvPr/>
          </p:nvSpPr>
          <p:spPr>
            <a:xfrm>
              <a:off x="0" y="0"/>
              <a:ext cx="2310937" cy="207543"/>
            </a:xfrm>
            <a:custGeom>
              <a:avLst/>
              <a:gdLst/>
              <a:ahLst/>
              <a:cxnLst/>
              <a:rect l="l" t="t" r="r" b="b"/>
              <a:pathLst>
                <a:path w="2310937" h="207543">
                  <a:moveTo>
                    <a:pt x="44999" y="0"/>
                  </a:moveTo>
                  <a:lnTo>
                    <a:pt x="2265938" y="0"/>
                  </a:lnTo>
                  <a:cubicBezTo>
                    <a:pt x="2290791" y="0"/>
                    <a:pt x="2310937" y="20147"/>
                    <a:pt x="2310937" y="44999"/>
                  </a:cubicBezTo>
                  <a:lnTo>
                    <a:pt x="2310937" y="162544"/>
                  </a:lnTo>
                  <a:cubicBezTo>
                    <a:pt x="2310937" y="187396"/>
                    <a:pt x="2290791" y="207543"/>
                    <a:pt x="2265938" y="207543"/>
                  </a:cubicBezTo>
                  <a:lnTo>
                    <a:pt x="44999" y="207543"/>
                  </a:lnTo>
                  <a:cubicBezTo>
                    <a:pt x="20147" y="207543"/>
                    <a:pt x="0" y="187396"/>
                    <a:pt x="0" y="162544"/>
                  </a:cubicBezTo>
                  <a:lnTo>
                    <a:pt x="0" y="44999"/>
                  </a:lnTo>
                  <a:cubicBezTo>
                    <a:pt x="0" y="20147"/>
                    <a:pt x="20147" y="0"/>
                    <a:pt x="44999" y="0"/>
                  </a:cubicBezTo>
                  <a:close/>
                </a:path>
              </a:pathLst>
            </a:custGeom>
            <a:solidFill>
              <a:srgbClr val="FEDF32"/>
            </a:solidFill>
          </p:spPr>
          <p:txBody>
            <a:bodyPr/>
            <a:lstStyle/>
            <a:p>
              <a:endParaRPr lang="en-GB" dirty="0"/>
            </a:p>
          </p:txBody>
        </p:sp>
        <p:sp>
          <p:nvSpPr>
            <p:cNvPr id="14" name="TextBox 14"/>
            <p:cNvSpPr txBox="1"/>
            <p:nvPr/>
          </p:nvSpPr>
          <p:spPr>
            <a:xfrm>
              <a:off x="-21664" y="-277144"/>
              <a:ext cx="2227674" cy="784225"/>
            </a:xfrm>
            <a:prstGeom prst="rect">
              <a:avLst/>
            </a:prstGeom>
          </p:spPr>
          <p:txBody>
            <a:bodyPr lIns="127000" tIns="127000" rIns="127000" bIns="127000" rtlCol="0" anchor="ctr"/>
            <a:lstStyle/>
            <a:p>
              <a:pPr algn="ctr">
                <a:lnSpc>
                  <a:spcPts val="2200"/>
                </a:lnSpc>
              </a:pPr>
              <a:r>
                <a:rPr lang="en-US" sz="2200" dirty="0">
                  <a:solidFill>
                    <a:srgbClr val="000000"/>
                  </a:solidFill>
                  <a:latin typeface="League Spartan"/>
                </a:rPr>
                <a:t>Embracing conspiracy theories</a:t>
              </a:r>
            </a:p>
          </p:txBody>
        </p:sp>
      </p:grpSp>
      <p:grpSp>
        <p:nvGrpSpPr>
          <p:cNvPr id="15" name="Group 15">
            <a:extLst>
              <a:ext uri="{C183D7F6-B498-43B3-948B-1728B52AA6E4}">
                <adec:decorative xmlns:adec="http://schemas.microsoft.com/office/drawing/2017/decorative" val="1"/>
              </a:ext>
            </a:extLst>
          </p:cNvPr>
          <p:cNvGrpSpPr/>
          <p:nvPr/>
        </p:nvGrpSpPr>
        <p:grpSpPr>
          <a:xfrm>
            <a:off x="9507825" y="3798049"/>
            <a:ext cx="8774341" cy="739140"/>
            <a:chOff x="0" y="0"/>
            <a:chExt cx="2310937" cy="194671"/>
          </a:xfrm>
        </p:grpSpPr>
        <p:sp>
          <p:nvSpPr>
            <p:cNvPr id="16" name="Freeform 16"/>
            <p:cNvSpPr/>
            <p:nvPr/>
          </p:nvSpPr>
          <p:spPr>
            <a:xfrm>
              <a:off x="0" y="0"/>
              <a:ext cx="2310937" cy="194671"/>
            </a:xfrm>
            <a:custGeom>
              <a:avLst/>
              <a:gdLst/>
              <a:ahLst/>
              <a:cxnLst/>
              <a:rect l="l" t="t" r="r" b="b"/>
              <a:pathLst>
                <a:path w="2310937" h="194671">
                  <a:moveTo>
                    <a:pt x="44999" y="0"/>
                  </a:moveTo>
                  <a:lnTo>
                    <a:pt x="2265938" y="0"/>
                  </a:lnTo>
                  <a:cubicBezTo>
                    <a:pt x="2290791" y="0"/>
                    <a:pt x="2310937" y="20147"/>
                    <a:pt x="2310937" y="44999"/>
                  </a:cubicBezTo>
                  <a:lnTo>
                    <a:pt x="2310937" y="149671"/>
                  </a:lnTo>
                  <a:cubicBezTo>
                    <a:pt x="2310937" y="174524"/>
                    <a:pt x="2290791" y="194671"/>
                    <a:pt x="2265938" y="194671"/>
                  </a:cubicBezTo>
                  <a:lnTo>
                    <a:pt x="44999" y="194671"/>
                  </a:lnTo>
                  <a:cubicBezTo>
                    <a:pt x="20147" y="194671"/>
                    <a:pt x="0" y="174524"/>
                    <a:pt x="0" y="149671"/>
                  </a:cubicBezTo>
                  <a:lnTo>
                    <a:pt x="0" y="44999"/>
                  </a:lnTo>
                  <a:cubicBezTo>
                    <a:pt x="0" y="20147"/>
                    <a:pt x="20147" y="0"/>
                    <a:pt x="44999" y="0"/>
                  </a:cubicBezTo>
                  <a:close/>
                </a:path>
              </a:pathLst>
            </a:custGeom>
            <a:solidFill>
              <a:srgbClr val="E64134"/>
            </a:solidFill>
          </p:spPr>
          <p:txBody>
            <a:bodyPr/>
            <a:lstStyle/>
            <a:p>
              <a:endParaRPr lang="en-GB"/>
            </a:p>
          </p:txBody>
        </p:sp>
        <p:sp>
          <p:nvSpPr>
            <p:cNvPr id="17" name="TextBox 17"/>
            <p:cNvSpPr txBox="1"/>
            <p:nvPr/>
          </p:nvSpPr>
          <p:spPr>
            <a:xfrm>
              <a:off x="0" y="28575"/>
              <a:ext cx="812800" cy="784225"/>
            </a:xfrm>
            <a:prstGeom prst="rect">
              <a:avLst/>
            </a:prstGeom>
          </p:spPr>
          <p:txBody>
            <a:bodyPr lIns="127000" tIns="127000" rIns="127000" bIns="127000" rtlCol="0" anchor="ctr"/>
            <a:lstStyle/>
            <a:p>
              <a:pPr algn="ctr">
                <a:lnSpc>
                  <a:spcPts val="2200"/>
                </a:lnSpc>
              </a:pPr>
              <a:r>
                <a:rPr lang="en-US" sz="2200">
                  <a:solidFill>
                    <a:srgbClr val="FFFFFF"/>
                  </a:solidFill>
                  <a:latin typeface="League Spartan"/>
                </a:rPr>
                <a:t>Feeling persecuted</a:t>
              </a:r>
            </a:p>
          </p:txBody>
        </p:sp>
      </p:grpSp>
      <p:grpSp>
        <p:nvGrpSpPr>
          <p:cNvPr id="18" name="Group 18">
            <a:extLst>
              <a:ext uri="{C183D7F6-B498-43B3-948B-1728B52AA6E4}">
                <adec:decorative xmlns:adec="http://schemas.microsoft.com/office/drawing/2017/decorative" val="1"/>
              </a:ext>
            </a:extLst>
          </p:cNvPr>
          <p:cNvGrpSpPr/>
          <p:nvPr/>
        </p:nvGrpSpPr>
        <p:grpSpPr>
          <a:xfrm>
            <a:off x="9572909" y="4657235"/>
            <a:ext cx="8774341" cy="834848"/>
            <a:chOff x="0" y="0"/>
            <a:chExt cx="2310937" cy="219878"/>
          </a:xfrm>
        </p:grpSpPr>
        <p:sp>
          <p:nvSpPr>
            <p:cNvPr id="19" name="Freeform 19"/>
            <p:cNvSpPr/>
            <p:nvPr/>
          </p:nvSpPr>
          <p:spPr>
            <a:xfrm>
              <a:off x="0" y="0"/>
              <a:ext cx="2310937" cy="219878"/>
            </a:xfrm>
            <a:custGeom>
              <a:avLst/>
              <a:gdLst/>
              <a:ahLst/>
              <a:cxnLst/>
              <a:rect l="l" t="t" r="r" b="b"/>
              <a:pathLst>
                <a:path w="2310937" h="219878">
                  <a:moveTo>
                    <a:pt x="44999" y="0"/>
                  </a:moveTo>
                  <a:lnTo>
                    <a:pt x="2265938" y="0"/>
                  </a:lnTo>
                  <a:cubicBezTo>
                    <a:pt x="2290791" y="0"/>
                    <a:pt x="2310937" y="20147"/>
                    <a:pt x="2310937" y="44999"/>
                  </a:cubicBezTo>
                  <a:lnTo>
                    <a:pt x="2310937" y="174878"/>
                  </a:lnTo>
                  <a:cubicBezTo>
                    <a:pt x="2310937" y="199731"/>
                    <a:pt x="2290791" y="219878"/>
                    <a:pt x="2265938" y="219878"/>
                  </a:cubicBezTo>
                  <a:lnTo>
                    <a:pt x="44999" y="219878"/>
                  </a:lnTo>
                  <a:cubicBezTo>
                    <a:pt x="20147" y="219878"/>
                    <a:pt x="0" y="199731"/>
                    <a:pt x="0" y="174878"/>
                  </a:cubicBezTo>
                  <a:lnTo>
                    <a:pt x="0" y="44999"/>
                  </a:lnTo>
                  <a:cubicBezTo>
                    <a:pt x="0" y="20147"/>
                    <a:pt x="20147" y="0"/>
                    <a:pt x="44999" y="0"/>
                  </a:cubicBezTo>
                  <a:close/>
                </a:path>
              </a:pathLst>
            </a:custGeom>
            <a:solidFill>
              <a:srgbClr val="2527E9"/>
            </a:solidFill>
          </p:spPr>
          <p:txBody>
            <a:bodyPr/>
            <a:lstStyle/>
            <a:p>
              <a:endParaRPr lang="en-GB"/>
            </a:p>
          </p:txBody>
        </p:sp>
        <p:sp>
          <p:nvSpPr>
            <p:cNvPr id="20" name="TextBox 20"/>
            <p:cNvSpPr txBox="1"/>
            <p:nvPr/>
          </p:nvSpPr>
          <p:spPr>
            <a:xfrm>
              <a:off x="0" y="28575"/>
              <a:ext cx="812800" cy="784225"/>
            </a:xfrm>
            <a:prstGeom prst="rect">
              <a:avLst/>
            </a:prstGeom>
          </p:spPr>
          <p:txBody>
            <a:bodyPr lIns="50800" tIns="50800" rIns="50800" bIns="50800" rtlCol="0" anchor="b"/>
            <a:lstStyle/>
            <a:p>
              <a:pPr algn="ctr">
                <a:lnSpc>
                  <a:spcPts val="2200"/>
                </a:lnSpc>
              </a:pPr>
              <a:r>
                <a:rPr lang="en-US" sz="2200">
                  <a:solidFill>
                    <a:srgbClr val="FFFFFF"/>
                  </a:solidFill>
                  <a:latin typeface="League Spartan"/>
                </a:rPr>
                <a:t>Changing friends and appearance and distancing themselves from old friends</a:t>
              </a:r>
            </a:p>
          </p:txBody>
        </p:sp>
      </p:grpSp>
      <p:grpSp>
        <p:nvGrpSpPr>
          <p:cNvPr id="21" name="Group 21">
            <a:extLst>
              <a:ext uri="{C183D7F6-B498-43B3-948B-1728B52AA6E4}">
                <adec:decorative xmlns:adec="http://schemas.microsoft.com/office/drawing/2017/decorative" val="1"/>
              </a:ext>
            </a:extLst>
          </p:cNvPr>
          <p:cNvGrpSpPr/>
          <p:nvPr/>
        </p:nvGrpSpPr>
        <p:grpSpPr>
          <a:xfrm>
            <a:off x="9427647" y="2712029"/>
            <a:ext cx="8991598" cy="3633814"/>
            <a:chOff x="-24147" y="-779824"/>
            <a:chExt cx="2368157" cy="957055"/>
          </a:xfrm>
        </p:grpSpPr>
        <p:sp>
          <p:nvSpPr>
            <p:cNvPr id="22" name="Freeform 22"/>
            <p:cNvSpPr/>
            <p:nvPr/>
          </p:nvSpPr>
          <p:spPr>
            <a:xfrm>
              <a:off x="0" y="0"/>
              <a:ext cx="2310937" cy="177231"/>
            </a:xfrm>
            <a:custGeom>
              <a:avLst/>
              <a:gdLst/>
              <a:ahLst/>
              <a:cxnLst/>
              <a:rect l="l" t="t" r="r" b="b"/>
              <a:pathLst>
                <a:path w="2310937" h="177231">
                  <a:moveTo>
                    <a:pt x="44999" y="0"/>
                  </a:moveTo>
                  <a:lnTo>
                    <a:pt x="2265938" y="0"/>
                  </a:lnTo>
                  <a:cubicBezTo>
                    <a:pt x="2290791" y="0"/>
                    <a:pt x="2310937" y="20147"/>
                    <a:pt x="2310937" y="44999"/>
                  </a:cubicBezTo>
                  <a:lnTo>
                    <a:pt x="2310937" y="132232"/>
                  </a:lnTo>
                  <a:cubicBezTo>
                    <a:pt x="2310937" y="157084"/>
                    <a:pt x="2290791" y="177231"/>
                    <a:pt x="2265938" y="177231"/>
                  </a:cubicBezTo>
                  <a:lnTo>
                    <a:pt x="44999" y="177231"/>
                  </a:lnTo>
                  <a:cubicBezTo>
                    <a:pt x="20147" y="177231"/>
                    <a:pt x="0" y="157084"/>
                    <a:pt x="0" y="132232"/>
                  </a:cubicBezTo>
                  <a:lnTo>
                    <a:pt x="0" y="44999"/>
                  </a:lnTo>
                  <a:cubicBezTo>
                    <a:pt x="0" y="20147"/>
                    <a:pt x="20147" y="0"/>
                    <a:pt x="44999" y="0"/>
                  </a:cubicBezTo>
                  <a:close/>
                </a:path>
              </a:pathLst>
            </a:custGeom>
            <a:solidFill>
              <a:srgbClr val="FEDF32"/>
            </a:solidFill>
          </p:spPr>
          <p:txBody>
            <a:bodyPr/>
            <a:lstStyle/>
            <a:p>
              <a:endParaRPr lang="en-GB"/>
            </a:p>
          </p:txBody>
        </p:sp>
        <p:sp>
          <p:nvSpPr>
            <p:cNvPr id="23" name="TextBox 23"/>
            <p:cNvSpPr txBox="1"/>
            <p:nvPr/>
          </p:nvSpPr>
          <p:spPr>
            <a:xfrm>
              <a:off x="-24147" y="-779824"/>
              <a:ext cx="2368157" cy="784225"/>
            </a:xfrm>
            <a:prstGeom prst="rect">
              <a:avLst/>
            </a:prstGeom>
          </p:spPr>
          <p:txBody>
            <a:bodyPr lIns="127000" tIns="127000" rIns="127000" bIns="127000" rtlCol="0" anchor="ctr"/>
            <a:lstStyle/>
            <a:p>
              <a:pPr algn="ctr">
                <a:lnSpc>
                  <a:spcPts val="2200"/>
                </a:lnSpc>
              </a:pPr>
              <a:r>
                <a:rPr lang="en-GB" sz="2200" dirty="0">
                  <a:solidFill>
                    <a:schemeClr val="bg1"/>
                  </a:solidFill>
                  <a:latin typeface="League Spartan"/>
                </a:rPr>
                <a:t>Legitimising the use of violence to defend ideology or cause</a:t>
              </a:r>
              <a:endParaRPr lang="en-US" sz="2200" dirty="0">
                <a:solidFill>
                  <a:schemeClr val="bg1"/>
                </a:solidFill>
                <a:latin typeface="League Spartan"/>
              </a:endParaRPr>
            </a:p>
          </p:txBody>
        </p:sp>
      </p:grpSp>
      <p:grpSp>
        <p:nvGrpSpPr>
          <p:cNvPr id="24" name="Group 24">
            <a:extLst>
              <a:ext uri="{C183D7F6-B498-43B3-948B-1728B52AA6E4}">
                <adec:decorative xmlns:adec="http://schemas.microsoft.com/office/drawing/2017/decorative" val="1"/>
              </a:ext>
            </a:extLst>
          </p:cNvPr>
          <p:cNvGrpSpPr/>
          <p:nvPr/>
        </p:nvGrpSpPr>
        <p:grpSpPr>
          <a:xfrm>
            <a:off x="9519330" y="6498243"/>
            <a:ext cx="8774341" cy="739140"/>
            <a:chOff x="0" y="0"/>
            <a:chExt cx="2310937" cy="194671"/>
          </a:xfrm>
        </p:grpSpPr>
        <p:sp>
          <p:nvSpPr>
            <p:cNvPr id="25" name="Freeform 25"/>
            <p:cNvSpPr/>
            <p:nvPr/>
          </p:nvSpPr>
          <p:spPr>
            <a:xfrm>
              <a:off x="0" y="0"/>
              <a:ext cx="2310937" cy="194671"/>
            </a:xfrm>
            <a:custGeom>
              <a:avLst/>
              <a:gdLst/>
              <a:ahLst/>
              <a:cxnLst/>
              <a:rect l="l" t="t" r="r" b="b"/>
              <a:pathLst>
                <a:path w="2310937" h="194671">
                  <a:moveTo>
                    <a:pt x="44999" y="0"/>
                  </a:moveTo>
                  <a:lnTo>
                    <a:pt x="2265938" y="0"/>
                  </a:lnTo>
                  <a:cubicBezTo>
                    <a:pt x="2290791" y="0"/>
                    <a:pt x="2310937" y="20147"/>
                    <a:pt x="2310937" y="44999"/>
                  </a:cubicBezTo>
                  <a:lnTo>
                    <a:pt x="2310937" y="149671"/>
                  </a:lnTo>
                  <a:cubicBezTo>
                    <a:pt x="2310937" y="174524"/>
                    <a:pt x="2290791" y="194671"/>
                    <a:pt x="2265938" y="194671"/>
                  </a:cubicBezTo>
                  <a:lnTo>
                    <a:pt x="44999" y="194671"/>
                  </a:lnTo>
                  <a:cubicBezTo>
                    <a:pt x="20147" y="194671"/>
                    <a:pt x="0" y="174524"/>
                    <a:pt x="0" y="149671"/>
                  </a:cubicBezTo>
                  <a:lnTo>
                    <a:pt x="0" y="44999"/>
                  </a:lnTo>
                  <a:cubicBezTo>
                    <a:pt x="0" y="20147"/>
                    <a:pt x="20147" y="0"/>
                    <a:pt x="44999" y="0"/>
                  </a:cubicBezTo>
                  <a:close/>
                </a:path>
              </a:pathLst>
            </a:custGeom>
            <a:solidFill>
              <a:srgbClr val="E64134"/>
            </a:solidFill>
          </p:spPr>
          <p:txBody>
            <a:bodyPr/>
            <a:lstStyle/>
            <a:p>
              <a:endParaRPr lang="en-GB"/>
            </a:p>
          </p:txBody>
        </p:sp>
        <p:sp>
          <p:nvSpPr>
            <p:cNvPr id="26" name="TextBox 26"/>
            <p:cNvSpPr txBox="1"/>
            <p:nvPr/>
          </p:nvSpPr>
          <p:spPr>
            <a:xfrm>
              <a:off x="0" y="28575"/>
              <a:ext cx="812800" cy="784225"/>
            </a:xfrm>
            <a:prstGeom prst="rect">
              <a:avLst/>
            </a:prstGeom>
          </p:spPr>
          <p:txBody>
            <a:bodyPr lIns="127000" tIns="127000" rIns="127000" bIns="127000" rtlCol="0" anchor="ctr"/>
            <a:lstStyle/>
            <a:p>
              <a:pPr algn="ctr">
                <a:lnSpc>
                  <a:spcPts val="2200"/>
                </a:lnSpc>
              </a:pPr>
              <a:r>
                <a:rPr lang="en-US" sz="2200">
                  <a:solidFill>
                    <a:srgbClr val="FFFFFF"/>
                  </a:solidFill>
                  <a:latin typeface="League Spartan"/>
                </a:rPr>
                <a:t>Converting to a new religion</a:t>
              </a:r>
            </a:p>
          </p:txBody>
        </p:sp>
      </p:grpSp>
      <p:grpSp>
        <p:nvGrpSpPr>
          <p:cNvPr id="27" name="Group 27">
            <a:extLst>
              <a:ext uri="{C183D7F6-B498-43B3-948B-1728B52AA6E4}">
                <adec:decorative xmlns:adec="http://schemas.microsoft.com/office/drawing/2017/decorative" val="1"/>
              </a:ext>
            </a:extLst>
          </p:cNvPr>
          <p:cNvGrpSpPr/>
          <p:nvPr/>
        </p:nvGrpSpPr>
        <p:grpSpPr>
          <a:xfrm>
            <a:off x="9519330" y="7389783"/>
            <a:ext cx="8774341" cy="939165"/>
            <a:chOff x="0" y="0"/>
            <a:chExt cx="2310937" cy="247352"/>
          </a:xfrm>
        </p:grpSpPr>
        <p:sp>
          <p:nvSpPr>
            <p:cNvPr id="28" name="Freeform 28"/>
            <p:cNvSpPr/>
            <p:nvPr/>
          </p:nvSpPr>
          <p:spPr>
            <a:xfrm>
              <a:off x="0" y="0"/>
              <a:ext cx="2310937" cy="247352"/>
            </a:xfrm>
            <a:custGeom>
              <a:avLst/>
              <a:gdLst/>
              <a:ahLst/>
              <a:cxnLst/>
              <a:rect l="l" t="t" r="r" b="b"/>
              <a:pathLst>
                <a:path w="2310937" h="247352">
                  <a:moveTo>
                    <a:pt x="44999" y="0"/>
                  </a:moveTo>
                  <a:lnTo>
                    <a:pt x="2265938" y="0"/>
                  </a:lnTo>
                  <a:cubicBezTo>
                    <a:pt x="2290791" y="0"/>
                    <a:pt x="2310937" y="20147"/>
                    <a:pt x="2310937" y="44999"/>
                  </a:cubicBezTo>
                  <a:lnTo>
                    <a:pt x="2310937" y="202353"/>
                  </a:lnTo>
                  <a:cubicBezTo>
                    <a:pt x="2310937" y="227205"/>
                    <a:pt x="2290791" y="247352"/>
                    <a:pt x="2265938" y="247352"/>
                  </a:cubicBezTo>
                  <a:lnTo>
                    <a:pt x="44999" y="247352"/>
                  </a:lnTo>
                  <a:cubicBezTo>
                    <a:pt x="20147" y="247352"/>
                    <a:pt x="0" y="227205"/>
                    <a:pt x="0" y="202353"/>
                  </a:cubicBezTo>
                  <a:lnTo>
                    <a:pt x="0" y="44999"/>
                  </a:lnTo>
                  <a:cubicBezTo>
                    <a:pt x="0" y="20147"/>
                    <a:pt x="20147" y="0"/>
                    <a:pt x="44999" y="0"/>
                  </a:cubicBezTo>
                  <a:close/>
                </a:path>
              </a:pathLst>
            </a:custGeom>
            <a:solidFill>
              <a:srgbClr val="2527E9"/>
            </a:solidFill>
          </p:spPr>
          <p:txBody>
            <a:bodyPr/>
            <a:lstStyle/>
            <a:p>
              <a:endParaRPr lang="en-GB"/>
            </a:p>
          </p:txBody>
        </p:sp>
        <p:sp>
          <p:nvSpPr>
            <p:cNvPr id="29" name="TextBox 29"/>
            <p:cNvSpPr txBox="1"/>
            <p:nvPr/>
          </p:nvSpPr>
          <p:spPr>
            <a:xfrm>
              <a:off x="0" y="28575"/>
              <a:ext cx="812800" cy="784225"/>
            </a:xfrm>
            <a:prstGeom prst="rect">
              <a:avLst/>
            </a:prstGeom>
          </p:spPr>
          <p:txBody>
            <a:bodyPr lIns="127000" tIns="127000" rIns="127000" bIns="127000" rtlCol="0" anchor="ctr"/>
            <a:lstStyle/>
            <a:p>
              <a:pPr algn="ctr">
                <a:lnSpc>
                  <a:spcPts val="2200"/>
                </a:lnSpc>
              </a:pPr>
              <a:r>
                <a:rPr lang="en-US" sz="2200">
                  <a:solidFill>
                    <a:srgbClr val="FFFFFF"/>
                  </a:solidFill>
                  <a:latin typeface="League Spartan"/>
                </a:rPr>
                <a:t>Being secretive and reluctant to discuss their whereabouts</a:t>
              </a:r>
            </a:p>
          </p:txBody>
        </p:sp>
      </p:grpSp>
      <p:grpSp>
        <p:nvGrpSpPr>
          <p:cNvPr id="30" name="Group 30">
            <a:extLst>
              <a:ext uri="{C183D7F6-B498-43B3-948B-1728B52AA6E4}">
                <adec:decorative xmlns:adec="http://schemas.microsoft.com/office/drawing/2017/decorative" val="1"/>
              </a:ext>
            </a:extLst>
          </p:cNvPr>
          <p:cNvGrpSpPr/>
          <p:nvPr/>
        </p:nvGrpSpPr>
        <p:grpSpPr>
          <a:xfrm>
            <a:off x="9512539" y="5490464"/>
            <a:ext cx="8774341" cy="3753124"/>
            <a:chOff x="-1789" y="-821193"/>
            <a:chExt cx="2310937" cy="988477"/>
          </a:xfrm>
        </p:grpSpPr>
        <p:sp>
          <p:nvSpPr>
            <p:cNvPr id="31" name="Freeform 31"/>
            <p:cNvSpPr/>
            <p:nvPr/>
          </p:nvSpPr>
          <p:spPr>
            <a:xfrm>
              <a:off x="-1789" y="-40259"/>
              <a:ext cx="2310937" cy="207543"/>
            </a:xfrm>
            <a:custGeom>
              <a:avLst/>
              <a:gdLst/>
              <a:ahLst/>
              <a:cxnLst/>
              <a:rect l="l" t="t" r="r" b="b"/>
              <a:pathLst>
                <a:path w="2310937" h="207543">
                  <a:moveTo>
                    <a:pt x="44999" y="0"/>
                  </a:moveTo>
                  <a:lnTo>
                    <a:pt x="2265938" y="0"/>
                  </a:lnTo>
                  <a:cubicBezTo>
                    <a:pt x="2290791" y="0"/>
                    <a:pt x="2310937" y="20147"/>
                    <a:pt x="2310937" y="44999"/>
                  </a:cubicBezTo>
                  <a:lnTo>
                    <a:pt x="2310937" y="162544"/>
                  </a:lnTo>
                  <a:cubicBezTo>
                    <a:pt x="2310937" y="187396"/>
                    <a:pt x="2290791" y="207543"/>
                    <a:pt x="2265938" y="207543"/>
                  </a:cubicBezTo>
                  <a:lnTo>
                    <a:pt x="44999" y="207543"/>
                  </a:lnTo>
                  <a:cubicBezTo>
                    <a:pt x="20147" y="207543"/>
                    <a:pt x="0" y="187396"/>
                    <a:pt x="0" y="162544"/>
                  </a:cubicBezTo>
                  <a:lnTo>
                    <a:pt x="0" y="44999"/>
                  </a:lnTo>
                  <a:cubicBezTo>
                    <a:pt x="0" y="20147"/>
                    <a:pt x="20147" y="0"/>
                    <a:pt x="44999" y="0"/>
                  </a:cubicBezTo>
                  <a:close/>
                </a:path>
              </a:pathLst>
            </a:custGeom>
            <a:solidFill>
              <a:srgbClr val="FEDF32"/>
            </a:solidFill>
          </p:spPr>
          <p:txBody>
            <a:bodyPr/>
            <a:lstStyle/>
            <a:p>
              <a:endParaRPr lang="en-GB"/>
            </a:p>
          </p:txBody>
        </p:sp>
        <p:sp>
          <p:nvSpPr>
            <p:cNvPr id="32" name="TextBox 32"/>
            <p:cNvSpPr txBox="1"/>
            <p:nvPr/>
          </p:nvSpPr>
          <p:spPr>
            <a:xfrm>
              <a:off x="41631" y="-821193"/>
              <a:ext cx="2227674" cy="784225"/>
            </a:xfrm>
            <a:prstGeom prst="rect">
              <a:avLst/>
            </a:prstGeom>
          </p:spPr>
          <p:txBody>
            <a:bodyPr lIns="127000" tIns="127000" rIns="127000" bIns="127000" rtlCol="0" anchor="ctr"/>
            <a:lstStyle/>
            <a:p>
              <a:pPr algn="ctr">
                <a:lnSpc>
                  <a:spcPts val="2200"/>
                </a:lnSpc>
              </a:pPr>
              <a:r>
                <a:rPr lang="en-US" sz="2200" dirty="0">
                  <a:solidFill>
                    <a:schemeClr val="bg1"/>
                  </a:solidFill>
                  <a:latin typeface="League Spartan"/>
                </a:rPr>
                <a:t>Being sympathetic to extremist ideologies and groups</a:t>
              </a:r>
            </a:p>
          </p:txBody>
        </p:sp>
      </p:grpSp>
      <p:grpSp>
        <p:nvGrpSpPr>
          <p:cNvPr id="34" name="Group 34">
            <a:extLst>
              <a:ext uri="{C183D7F6-B498-43B3-948B-1728B52AA6E4}">
                <adec:decorative xmlns:adec="http://schemas.microsoft.com/office/drawing/2017/decorative" val="1"/>
              </a:ext>
            </a:extLst>
          </p:cNvPr>
          <p:cNvGrpSpPr/>
          <p:nvPr/>
        </p:nvGrpSpPr>
        <p:grpSpPr>
          <a:xfrm>
            <a:off x="9483506" y="3636665"/>
            <a:ext cx="8810165" cy="6458020"/>
            <a:chOff x="-9435" y="-1523649"/>
            <a:chExt cx="2320372" cy="1700880"/>
          </a:xfrm>
        </p:grpSpPr>
        <p:sp>
          <p:nvSpPr>
            <p:cNvPr id="35" name="Freeform 35"/>
            <p:cNvSpPr/>
            <p:nvPr/>
          </p:nvSpPr>
          <p:spPr>
            <a:xfrm>
              <a:off x="0" y="0"/>
              <a:ext cx="2310937" cy="177231"/>
            </a:xfrm>
            <a:custGeom>
              <a:avLst/>
              <a:gdLst/>
              <a:ahLst/>
              <a:cxnLst/>
              <a:rect l="l" t="t" r="r" b="b"/>
              <a:pathLst>
                <a:path w="2310937" h="177231">
                  <a:moveTo>
                    <a:pt x="44999" y="0"/>
                  </a:moveTo>
                  <a:lnTo>
                    <a:pt x="2265938" y="0"/>
                  </a:lnTo>
                  <a:cubicBezTo>
                    <a:pt x="2290791" y="0"/>
                    <a:pt x="2310937" y="20147"/>
                    <a:pt x="2310937" y="44999"/>
                  </a:cubicBezTo>
                  <a:lnTo>
                    <a:pt x="2310937" y="132232"/>
                  </a:lnTo>
                  <a:cubicBezTo>
                    <a:pt x="2310937" y="157084"/>
                    <a:pt x="2290791" y="177231"/>
                    <a:pt x="2265938" y="177231"/>
                  </a:cubicBezTo>
                  <a:lnTo>
                    <a:pt x="44999" y="177231"/>
                  </a:lnTo>
                  <a:cubicBezTo>
                    <a:pt x="20147" y="177231"/>
                    <a:pt x="0" y="157084"/>
                    <a:pt x="0" y="132232"/>
                  </a:cubicBezTo>
                  <a:lnTo>
                    <a:pt x="0" y="44999"/>
                  </a:lnTo>
                  <a:cubicBezTo>
                    <a:pt x="0" y="20147"/>
                    <a:pt x="20147" y="0"/>
                    <a:pt x="44999" y="0"/>
                  </a:cubicBezTo>
                  <a:close/>
                </a:path>
              </a:pathLst>
            </a:custGeom>
            <a:solidFill>
              <a:srgbClr val="E64134"/>
            </a:solidFill>
          </p:spPr>
          <p:txBody>
            <a:bodyPr/>
            <a:lstStyle/>
            <a:p>
              <a:endParaRPr lang="en-GB"/>
            </a:p>
          </p:txBody>
        </p:sp>
        <p:sp>
          <p:nvSpPr>
            <p:cNvPr id="36" name="TextBox 36"/>
            <p:cNvSpPr txBox="1"/>
            <p:nvPr/>
          </p:nvSpPr>
          <p:spPr>
            <a:xfrm>
              <a:off x="-9435" y="-1523649"/>
              <a:ext cx="2310937" cy="784225"/>
            </a:xfrm>
            <a:prstGeom prst="rect">
              <a:avLst/>
            </a:prstGeom>
          </p:spPr>
          <p:txBody>
            <a:bodyPr lIns="127000" tIns="127000" rIns="127000" bIns="127000" rtlCol="0" anchor="ctr"/>
            <a:lstStyle/>
            <a:p>
              <a:pPr algn="ctr">
                <a:lnSpc>
                  <a:spcPts val="2200"/>
                </a:lnSpc>
              </a:pPr>
              <a:r>
                <a:rPr lang="en-US" sz="2200" dirty="0">
                  <a:solidFill>
                    <a:srgbClr val="FFFFFF"/>
                  </a:solidFill>
                  <a:latin typeface="League Spartan"/>
                </a:rPr>
                <a:t>Drawing and graffitiing extremist symbols and imagery</a:t>
              </a:r>
            </a:p>
          </p:txBody>
        </p:sp>
      </p:grpSp>
      <p:sp>
        <p:nvSpPr>
          <p:cNvPr id="5" name="TextBox 5"/>
          <p:cNvSpPr txBox="1">
            <a:spLocks noGrp="1"/>
          </p:cNvSpPr>
          <p:nvPr>
            <p:ph type="title" idx="4294967295"/>
          </p:nvPr>
        </p:nvSpPr>
        <p:spPr>
          <a:xfrm>
            <a:off x="747690" y="4167667"/>
            <a:ext cx="7815542" cy="12287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9600"/>
              </a:lnSpc>
              <a:spcBef>
                <a:spcPct val="0"/>
              </a:spcBef>
              <a:spcAft>
                <a:spcPts val="0"/>
              </a:spcAft>
              <a:buClrTx/>
              <a:buSzTx/>
              <a:buFontTx/>
              <a:buNone/>
              <a:tabLst/>
              <a:defRPr/>
            </a:pPr>
            <a:r>
              <a:rPr kumimoji="0" lang="en-US" sz="8000" b="0" i="0" u="none" strike="noStrike" kern="1200" cap="none" spc="0" normalizeH="0" baseline="0" noProof="0" dirty="0">
                <a:ln>
                  <a:noFill/>
                </a:ln>
                <a:solidFill>
                  <a:srgbClr val="000000"/>
                </a:solidFill>
                <a:effectLst/>
                <a:uLnTx/>
                <a:uFillTx/>
                <a:latin typeface="ITC Avant Garde Gothic"/>
                <a:ea typeface="+mn-ea"/>
                <a:cs typeface="+mn-cs"/>
              </a:rPr>
              <a:t>Warning Signs</a:t>
            </a:r>
          </a:p>
        </p:txBody>
      </p:sp>
      <p:sp>
        <p:nvSpPr>
          <p:cNvPr id="33" name="TextBox 33"/>
          <p:cNvSpPr txBox="1"/>
          <p:nvPr/>
        </p:nvSpPr>
        <p:spPr>
          <a:xfrm>
            <a:off x="747690" y="5488778"/>
            <a:ext cx="7397282" cy="621030"/>
          </a:xfrm>
          <a:prstGeom prst="rect">
            <a:avLst/>
          </a:prstGeom>
        </p:spPr>
        <p:txBody>
          <a:bodyPr lIns="0" tIns="0" rIns="0" bIns="0" rtlCol="0" anchor="t">
            <a:spAutoFit/>
          </a:bodyPr>
          <a:lstStyle/>
          <a:p>
            <a:pPr>
              <a:lnSpc>
                <a:spcPts val="2520"/>
              </a:lnSpc>
            </a:pPr>
            <a:r>
              <a:rPr lang="en-US" sz="1800">
                <a:solidFill>
                  <a:srgbClr val="000000"/>
                </a:solidFill>
                <a:latin typeface="ITC Avant Garde Gothic"/>
              </a:rPr>
              <a:t>Possible indicators that a young person has been or is being radicalised include....</a:t>
            </a:r>
          </a:p>
        </p:txBody>
      </p:sp>
      <p:sp>
        <p:nvSpPr>
          <p:cNvPr id="37" name="TextBox 4">
            <a:extLst>
              <a:ext uri="{FF2B5EF4-FFF2-40B4-BE49-F238E27FC236}">
                <a16:creationId xmlns:a16="http://schemas.microsoft.com/office/drawing/2014/main" id="{143408AC-E4BC-0345-D76C-CD9CF57F5E21}"/>
              </a:ext>
            </a:extLst>
          </p:cNvPr>
          <p:cNvSpPr txBox="1"/>
          <p:nvPr/>
        </p:nvSpPr>
        <p:spPr>
          <a:xfrm>
            <a:off x="9446162" y="-195666"/>
            <a:ext cx="8915399" cy="2977600"/>
          </a:xfrm>
          <a:prstGeom prst="rect">
            <a:avLst/>
          </a:prstGeom>
        </p:spPr>
        <p:txBody>
          <a:bodyPr lIns="127000" tIns="127000" rIns="127000" bIns="127000" rtlCol="0" anchor="ctr"/>
          <a:lstStyle/>
          <a:p>
            <a:pPr algn="ctr">
              <a:lnSpc>
                <a:spcPts val="2200"/>
              </a:lnSpc>
            </a:pPr>
            <a:r>
              <a:rPr lang="en-US" sz="2200" dirty="0">
                <a:solidFill>
                  <a:schemeClr val="bg1"/>
                </a:solidFill>
                <a:latin typeface="League Spartan"/>
              </a:rPr>
              <a:t>Refusing to listen to different points of view</a:t>
            </a:r>
          </a:p>
        </p:txBody>
      </p:sp>
      <p:sp>
        <p:nvSpPr>
          <p:cNvPr id="38" name="TextBox 14">
            <a:extLst>
              <a:ext uri="{FF2B5EF4-FFF2-40B4-BE49-F238E27FC236}">
                <a16:creationId xmlns:a16="http://schemas.microsoft.com/office/drawing/2014/main" id="{CED9A02F-76BD-D247-AE49-33D56B6A4813}"/>
              </a:ext>
            </a:extLst>
          </p:cNvPr>
          <p:cNvSpPr txBox="1"/>
          <p:nvPr/>
        </p:nvSpPr>
        <p:spPr>
          <a:xfrm>
            <a:off x="9430284" y="4578223"/>
            <a:ext cx="8458202" cy="2977605"/>
          </a:xfrm>
          <a:prstGeom prst="rect">
            <a:avLst/>
          </a:prstGeom>
        </p:spPr>
        <p:txBody>
          <a:bodyPr lIns="127000" tIns="127000" rIns="127000" bIns="127000" rtlCol="0" anchor="ctr"/>
          <a:lstStyle/>
          <a:p>
            <a:pPr algn="ctr">
              <a:lnSpc>
                <a:spcPts val="2200"/>
              </a:lnSpc>
            </a:pPr>
            <a:r>
              <a:rPr lang="en-GB" sz="2200" dirty="0">
                <a:solidFill>
                  <a:srgbClr val="000000"/>
                </a:solidFill>
                <a:latin typeface="League Spartan"/>
              </a:rPr>
              <a:t>Producing or sharing terrorist material offline or online</a:t>
            </a:r>
            <a:endParaRPr lang="en-US" sz="2200" dirty="0">
              <a:solidFill>
                <a:srgbClr val="000000"/>
              </a:solidFill>
              <a:latin typeface="League Spartan"/>
            </a:endParaRPr>
          </a:p>
        </p:txBody>
      </p:sp>
      <p:sp>
        <p:nvSpPr>
          <p:cNvPr id="39" name="TextBox 36">
            <a:extLst>
              <a:ext uri="{FF2B5EF4-FFF2-40B4-BE49-F238E27FC236}">
                <a16:creationId xmlns:a16="http://schemas.microsoft.com/office/drawing/2014/main" id="{7FBAEAEE-5F2D-1EB9-7558-FDC77871D8D6}"/>
              </a:ext>
            </a:extLst>
          </p:cNvPr>
          <p:cNvSpPr txBox="1"/>
          <p:nvPr/>
        </p:nvSpPr>
        <p:spPr>
          <a:xfrm>
            <a:off x="9601585" y="6412260"/>
            <a:ext cx="8774341" cy="2977600"/>
          </a:xfrm>
          <a:prstGeom prst="rect">
            <a:avLst/>
          </a:prstGeom>
        </p:spPr>
        <p:txBody>
          <a:bodyPr lIns="127000" tIns="127000" rIns="127000" bIns="127000" rtlCol="0" anchor="ctr"/>
          <a:lstStyle/>
          <a:p>
            <a:pPr algn="ctr">
              <a:lnSpc>
                <a:spcPts val="2200"/>
              </a:lnSpc>
            </a:pPr>
            <a:r>
              <a:rPr lang="en-US" sz="2200" dirty="0">
                <a:solidFill>
                  <a:srgbClr val="FFFFFF"/>
                </a:solidFill>
                <a:latin typeface="League Spartan"/>
              </a:rPr>
              <a:t>Becoming increasingly argumentative</a:t>
            </a:r>
          </a:p>
        </p:txBody>
      </p:sp>
      <p:sp>
        <p:nvSpPr>
          <p:cNvPr id="40" name="TextBox 32">
            <a:extLst>
              <a:ext uri="{FF2B5EF4-FFF2-40B4-BE49-F238E27FC236}">
                <a16:creationId xmlns:a16="http://schemas.microsoft.com/office/drawing/2014/main" id="{A65A21B2-2768-165D-7F01-EA72FDADC4EA}"/>
              </a:ext>
            </a:extLst>
          </p:cNvPr>
          <p:cNvSpPr txBox="1"/>
          <p:nvPr/>
        </p:nvSpPr>
        <p:spPr>
          <a:xfrm>
            <a:off x="9706075" y="7410298"/>
            <a:ext cx="8458202" cy="2977605"/>
          </a:xfrm>
          <a:prstGeom prst="rect">
            <a:avLst/>
          </a:prstGeom>
        </p:spPr>
        <p:txBody>
          <a:bodyPr lIns="127000" tIns="127000" rIns="127000" bIns="127000" rtlCol="0" anchor="ctr"/>
          <a:lstStyle/>
          <a:p>
            <a:pPr algn="ctr">
              <a:lnSpc>
                <a:spcPts val="2200"/>
              </a:lnSpc>
            </a:pPr>
            <a:r>
              <a:rPr lang="en-US" sz="2200" dirty="0">
                <a:solidFill>
                  <a:srgbClr val="000000"/>
                </a:solidFill>
                <a:latin typeface="League Spartan"/>
              </a:rPr>
              <a:t>Being secretive and reluctant to discuss their whereabouts</a:t>
            </a:r>
          </a:p>
        </p:txBody>
      </p:sp>
      <p:sp>
        <p:nvSpPr>
          <p:cNvPr id="41" name="TextBox 36">
            <a:extLst>
              <a:ext uri="{FF2B5EF4-FFF2-40B4-BE49-F238E27FC236}">
                <a16:creationId xmlns:a16="http://schemas.microsoft.com/office/drawing/2014/main" id="{790906FD-1331-957A-3DE4-E18C7CA6AD26}"/>
              </a:ext>
            </a:extLst>
          </p:cNvPr>
          <p:cNvSpPr txBox="1"/>
          <p:nvPr/>
        </p:nvSpPr>
        <p:spPr>
          <a:xfrm>
            <a:off x="9546119" y="8316696"/>
            <a:ext cx="8774341" cy="2977600"/>
          </a:xfrm>
          <a:prstGeom prst="rect">
            <a:avLst/>
          </a:prstGeom>
        </p:spPr>
        <p:txBody>
          <a:bodyPr lIns="127000" tIns="127000" rIns="127000" bIns="127000" rtlCol="0" anchor="ctr"/>
          <a:lstStyle/>
          <a:p>
            <a:pPr algn="ctr">
              <a:lnSpc>
                <a:spcPts val="2200"/>
              </a:lnSpc>
            </a:pPr>
            <a:r>
              <a:rPr lang="en-US" sz="2200" dirty="0">
                <a:solidFill>
                  <a:srgbClr val="FFFFFF"/>
                </a:solidFill>
                <a:latin typeface="League Spartan"/>
              </a:rPr>
              <a:t>Changing friends and </a:t>
            </a:r>
            <a:r>
              <a:rPr lang="en-US" sz="2200" dirty="0" err="1">
                <a:solidFill>
                  <a:srgbClr val="FFFFFF"/>
                </a:solidFill>
                <a:latin typeface="League Spartan"/>
              </a:rPr>
              <a:t>appreaance</a:t>
            </a:r>
            <a:r>
              <a:rPr lang="en-US" sz="2200" dirty="0">
                <a:solidFill>
                  <a:srgbClr val="FFFFFF"/>
                </a:solidFill>
                <a:latin typeface="League Spartan"/>
              </a:rPr>
              <a:t>, and distancing themselves from old friends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0979" y="1126353"/>
            <a:ext cx="18288000" cy="1414287"/>
            <a:chOff x="0" y="0"/>
            <a:chExt cx="4816593" cy="372487"/>
          </a:xfrm>
        </p:grpSpPr>
        <p:sp>
          <p:nvSpPr>
            <p:cNvPr id="3" name="Freeform 3"/>
            <p:cNvSpPr/>
            <p:nvPr/>
          </p:nvSpPr>
          <p:spPr>
            <a:xfrm>
              <a:off x="0" y="0"/>
              <a:ext cx="4816592" cy="372487"/>
            </a:xfrm>
            <a:custGeom>
              <a:avLst/>
              <a:gdLst/>
              <a:ahLst/>
              <a:cxnLst/>
              <a:rect l="l" t="t" r="r" b="b"/>
              <a:pathLst>
                <a:path w="4816592" h="372487">
                  <a:moveTo>
                    <a:pt x="0" y="0"/>
                  </a:moveTo>
                  <a:lnTo>
                    <a:pt x="4816592" y="0"/>
                  </a:lnTo>
                  <a:lnTo>
                    <a:pt x="4816592" y="372487"/>
                  </a:lnTo>
                  <a:lnTo>
                    <a:pt x="0" y="372487"/>
                  </a:lnTo>
                  <a:close/>
                </a:path>
              </a:pathLst>
            </a:custGeom>
            <a:solidFill>
              <a:srgbClr val="FEDF32"/>
            </a:solidFill>
          </p:spPr>
          <p:txBody>
            <a:bodyPr/>
            <a:lstStyle/>
            <a:p>
              <a:endParaRPr lang="en-GB"/>
            </a:p>
          </p:txBody>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sp>
        <p:nvSpPr>
          <p:cNvPr id="5" name="TextBox 5"/>
          <p:cNvSpPr txBox="1">
            <a:spLocks noGrp="1"/>
          </p:cNvSpPr>
          <p:nvPr>
            <p:ph type="title" idx="4294967295"/>
          </p:nvPr>
        </p:nvSpPr>
        <p:spPr>
          <a:xfrm>
            <a:off x="2090579" y="1214372"/>
            <a:ext cx="14084886" cy="12287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9600"/>
              </a:lnSpc>
              <a:spcBef>
                <a:spcPct val="0"/>
              </a:spcBef>
              <a:spcAft>
                <a:spcPts val="0"/>
              </a:spcAft>
              <a:buClrTx/>
              <a:buSzTx/>
              <a:buFontTx/>
              <a:buNone/>
              <a:tabLst/>
              <a:defRPr/>
            </a:pPr>
            <a:r>
              <a:rPr kumimoji="0" lang="en-US" sz="8000" b="0" i="0" u="none" strike="noStrike" kern="1200" cap="none" spc="0" normalizeH="0" baseline="0" noProof="0" dirty="0">
                <a:ln>
                  <a:noFill/>
                </a:ln>
                <a:solidFill>
                  <a:srgbClr val="000000"/>
                </a:solidFill>
                <a:effectLst/>
                <a:uLnTx/>
                <a:uFillTx/>
                <a:latin typeface="ITC Avant Garde Gothic"/>
                <a:ea typeface="+mn-ea"/>
                <a:cs typeface="+mn-cs"/>
              </a:rPr>
              <a:t>The Online Space</a:t>
            </a:r>
          </a:p>
        </p:txBody>
      </p:sp>
      <p:sp>
        <p:nvSpPr>
          <p:cNvPr id="6" name="TextBox 6"/>
          <p:cNvSpPr txBox="1"/>
          <p:nvPr/>
        </p:nvSpPr>
        <p:spPr>
          <a:xfrm>
            <a:off x="2086187" y="3002280"/>
            <a:ext cx="14089277" cy="5897768"/>
          </a:xfrm>
          <a:prstGeom prst="rect">
            <a:avLst/>
          </a:prstGeom>
        </p:spPr>
        <p:txBody>
          <a:bodyPr lIns="0" tIns="0" rIns="0" bIns="0" rtlCol="0" anchor="t">
            <a:spAutoFit/>
          </a:bodyPr>
          <a:lstStyle/>
          <a:p>
            <a:pPr>
              <a:lnSpc>
                <a:spcPts val="4199"/>
              </a:lnSpc>
            </a:pPr>
            <a:r>
              <a:rPr lang="en-US" sz="2799" dirty="0">
                <a:solidFill>
                  <a:srgbClr val="000000"/>
                </a:solidFill>
                <a:latin typeface="League Spartan"/>
              </a:rPr>
              <a:t>With the growth of the internet, social media, gaming platforms, and chat platforms, extremist individuals and groups have taken up this opportunity to </a:t>
            </a:r>
            <a:r>
              <a:rPr lang="en-US" sz="2799" dirty="0" err="1">
                <a:solidFill>
                  <a:srgbClr val="000000"/>
                </a:solidFill>
                <a:latin typeface="League Spartan"/>
              </a:rPr>
              <a:t>radicalise</a:t>
            </a:r>
            <a:r>
              <a:rPr lang="en-US" sz="2799" dirty="0">
                <a:solidFill>
                  <a:srgbClr val="000000"/>
                </a:solidFill>
                <a:latin typeface="League Spartan"/>
              </a:rPr>
              <a:t> and recruit others in the online space.</a:t>
            </a:r>
          </a:p>
          <a:p>
            <a:pPr>
              <a:lnSpc>
                <a:spcPts val="4199"/>
              </a:lnSpc>
            </a:pPr>
            <a:endParaRPr lang="en-US" sz="2799" dirty="0">
              <a:solidFill>
                <a:srgbClr val="000000"/>
              </a:solidFill>
              <a:latin typeface="League Spartan"/>
            </a:endParaRPr>
          </a:p>
          <a:p>
            <a:pPr>
              <a:lnSpc>
                <a:spcPts val="4199"/>
              </a:lnSpc>
            </a:pPr>
            <a:r>
              <a:rPr lang="en-US" sz="2799" dirty="0">
                <a:solidFill>
                  <a:srgbClr val="000000"/>
                </a:solidFill>
                <a:latin typeface="League Spartan"/>
              </a:rPr>
              <a:t>It's important that you're aware of your child's online activity and digital footprint, and that you can support them in developing critical thinking skills that will allow them to build up their resilience to </a:t>
            </a:r>
            <a:r>
              <a:rPr lang="en-US" sz="2799" dirty="0" err="1">
                <a:solidFill>
                  <a:srgbClr val="000000"/>
                </a:solidFill>
                <a:latin typeface="League Spartan"/>
              </a:rPr>
              <a:t>radicalisation</a:t>
            </a:r>
            <a:r>
              <a:rPr lang="en-US" sz="2799" dirty="0">
                <a:solidFill>
                  <a:srgbClr val="000000"/>
                </a:solidFill>
                <a:latin typeface="League Spartan"/>
              </a:rPr>
              <a:t> and extremist content.</a:t>
            </a:r>
          </a:p>
          <a:p>
            <a:pPr>
              <a:lnSpc>
                <a:spcPts val="4199"/>
              </a:lnSpc>
            </a:pPr>
            <a:endParaRPr lang="en-US" sz="2799" dirty="0">
              <a:solidFill>
                <a:srgbClr val="000000"/>
              </a:solidFill>
              <a:latin typeface="League Spartan"/>
            </a:endParaRPr>
          </a:p>
          <a:p>
            <a:pPr marL="0" lvl="0" indent="0" algn="l">
              <a:lnSpc>
                <a:spcPts val="4199"/>
              </a:lnSpc>
              <a:spcBef>
                <a:spcPct val="0"/>
              </a:spcBef>
            </a:pPr>
            <a:r>
              <a:rPr lang="en-US" sz="2799" dirty="0">
                <a:solidFill>
                  <a:srgbClr val="000000"/>
                </a:solidFill>
                <a:latin typeface="League Spartan"/>
              </a:rPr>
              <a:t>The next slide shows some possible indicators that a young person may have been or is being </a:t>
            </a:r>
            <a:r>
              <a:rPr lang="en-US" sz="2799" dirty="0" err="1">
                <a:solidFill>
                  <a:srgbClr val="000000"/>
                </a:solidFill>
                <a:latin typeface="League Spartan"/>
              </a:rPr>
              <a:t>radicalised</a:t>
            </a:r>
            <a:r>
              <a:rPr lang="en-US" sz="2799" dirty="0">
                <a:solidFill>
                  <a:srgbClr val="000000"/>
                </a:solidFill>
                <a:latin typeface="League Spartan"/>
              </a:rPr>
              <a:t> online.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3322791" y="8353132"/>
            <a:ext cx="11642417" cy="1382524"/>
            <a:chOff x="0" y="0"/>
            <a:chExt cx="15523223" cy="1843366"/>
          </a:xfrm>
        </p:grpSpPr>
        <p:grpSp>
          <p:nvGrpSpPr>
            <p:cNvPr id="3" name="Group 3"/>
            <p:cNvGrpSpPr/>
            <p:nvPr/>
          </p:nvGrpSpPr>
          <p:grpSpPr>
            <a:xfrm>
              <a:off x="0" y="0"/>
              <a:ext cx="15523223" cy="1843366"/>
              <a:chOff x="0" y="0"/>
              <a:chExt cx="22144764" cy="2629667"/>
            </a:xfrm>
          </p:grpSpPr>
          <p:sp>
            <p:nvSpPr>
              <p:cNvPr id="4" name="Freeform 4">
                <a:hlinkClick r:id="rId2" tooltip="https://educateagainsthate.com/why-is-extremism-relevant-to-me/"/>
              </p:cNvPr>
              <p:cNvSpPr/>
              <p:nvPr/>
            </p:nvSpPr>
            <p:spPr>
              <a:xfrm>
                <a:off x="0" y="0"/>
                <a:ext cx="22144765" cy="2629666"/>
              </a:xfrm>
              <a:custGeom>
                <a:avLst/>
                <a:gdLst/>
                <a:ahLst/>
                <a:cxnLst/>
                <a:rect l="l" t="t" r="r" b="b"/>
                <a:pathLst>
                  <a:path w="22144765" h="2629666">
                    <a:moveTo>
                      <a:pt x="22144765" y="1314833"/>
                    </a:moveTo>
                    <a:lnTo>
                      <a:pt x="22144765" y="1314833"/>
                    </a:lnTo>
                    <a:cubicBezTo>
                      <a:pt x="22144765" y="2201169"/>
                      <a:pt x="21716394" y="2629666"/>
                      <a:pt x="21187820" y="2629666"/>
                    </a:cubicBezTo>
                    <a:lnTo>
                      <a:pt x="956945" y="2629666"/>
                    </a:lnTo>
                    <a:cubicBezTo>
                      <a:pt x="428371" y="2629666"/>
                      <a:pt x="0" y="2201169"/>
                      <a:pt x="0" y="1314833"/>
                    </a:cubicBezTo>
                    <a:lnTo>
                      <a:pt x="0" y="1314833"/>
                    </a:lnTo>
                    <a:cubicBezTo>
                      <a:pt x="0" y="428371"/>
                      <a:pt x="428371" y="0"/>
                      <a:pt x="956945" y="0"/>
                    </a:cubicBezTo>
                    <a:lnTo>
                      <a:pt x="21187818" y="0"/>
                    </a:lnTo>
                    <a:cubicBezTo>
                      <a:pt x="21716267" y="0"/>
                      <a:pt x="22144765" y="428371"/>
                      <a:pt x="22144765" y="1314833"/>
                    </a:cubicBezTo>
                    <a:close/>
                  </a:path>
                </a:pathLst>
              </a:custGeom>
              <a:solidFill>
                <a:srgbClr val="E64134"/>
              </a:solidFill>
            </p:spPr>
            <p:txBody>
              <a:bodyPr/>
              <a:lstStyle/>
              <a:p>
                <a:endParaRPr lang="en-GB"/>
              </a:p>
            </p:txBody>
          </p:sp>
        </p:grpSp>
        <p:sp>
          <p:nvSpPr>
            <p:cNvPr id="5" name="TextBox 5"/>
            <p:cNvSpPr txBox="1"/>
            <p:nvPr/>
          </p:nvSpPr>
          <p:spPr>
            <a:xfrm>
              <a:off x="1665429" y="418848"/>
              <a:ext cx="12192366" cy="1034246"/>
            </a:xfrm>
            <a:prstGeom prst="rect">
              <a:avLst/>
            </a:prstGeom>
          </p:spPr>
          <p:txBody>
            <a:bodyPr lIns="0" tIns="0" rIns="0" bIns="0" rtlCol="0" anchor="t">
              <a:spAutoFit/>
            </a:bodyPr>
            <a:lstStyle/>
            <a:p>
              <a:pPr algn="ctr">
                <a:lnSpc>
                  <a:spcPts val="3041"/>
                </a:lnSpc>
              </a:pPr>
              <a:r>
                <a:rPr lang="en-US" sz="2764">
                  <a:solidFill>
                    <a:srgbClr val="FFFFFF"/>
                  </a:solidFill>
                  <a:latin typeface="ITC Avant Garde Gothic"/>
                </a:rPr>
                <a:t>Click or tap here for more information on Prevent and its relevance to you as a parent or carer</a:t>
              </a:r>
            </a:p>
          </p:txBody>
        </p:sp>
      </p:grpSp>
      <p:grpSp>
        <p:nvGrpSpPr>
          <p:cNvPr id="6" name="Group 6">
            <a:extLst>
              <a:ext uri="{C183D7F6-B498-43B3-948B-1728B52AA6E4}">
                <adec:decorative xmlns:adec="http://schemas.microsoft.com/office/drawing/2017/decorative" val="1"/>
              </a:ext>
            </a:extLst>
          </p:cNvPr>
          <p:cNvGrpSpPr/>
          <p:nvPr/>
        </p:nvGrpSpPr>
        <p:grpSpPr>
          <a:xfrm>
            <a:off x="3322791" y="3442314"/>
            <a:ext cx="12711131" cy="4623019"/>
            <a:chOff x="0" y="-76200"/>
            <a:chExt cx="3347788" cy="1217585"/>
          </a:xfrm>
        </p:grpSpPr>
        <p:sp>
          <p:nvSpPr>
            <p:cNvPr id="7" name="Freeform 7"/>
            <p:cNvSpPr/>
            <p:nvPr/>
          </p:nvSpPr>
          <p:spPr>
            <a:xfrm>
              <a:off x="0" y="0"/>
              <a:ext cx="3066316" cy="1141385"/>
            </a:xfrm>
            <a:custGeom>
              <a:avLst/>
              <a:gdLst/>
              <a:ahLst/>
              <a:cxnLst/>
              <a:rect l="l" t="t" r="r" b="b"/>
              <a:pathLst>
                <a:path w="3066316" h="1141385">
                  <a:moveTo>
                    <a:pt x="0" y="0"/>
                  </a:moveTo>
                  <a:lnTo>
                    <a:pt x="3066316" y="0"/>
                  </a:lnTo>
                  <a:lnTo>
                    <a:pt x="3066316" y="1141385"/>
                  </a:lnTo>
                  <a:lnTo>
                    <a:pt x="0" y="1141385"/>
                  </a:lnTo>
                  <a:close/>
                </a:path>
              </a:pathLst>
            </a:custGeom>
            <a:solidFill>
              <a:srgbClr val="000000">
                <a:alpha val="0"/>
              </a:srgbClr>
            </a:solidFill>
          </p:spPr>
          <p:txBody>
            <a:bodyPr/>
            <a:lstStyle/>
            <a:p>
              <a:endParaRPr lang="en-GB"/>
            </a:p>
          </p:txBody>
        </p:sp>
        <p:sp>
          <p:nvSpPr>
            <p:cNvPr id="8" name="TextBox 8"/>
            <p:cNvSpPr txBox="1"/>
            <p:nvPr/>
          </p:nvSpPr>
          <p:spPr>
            <a:xfrm>
              <a:off x="0" y="-76200"/>
              <a:ext cx="3347788" cy="889000"/>
            </a:xfrm>
            <a:prstGeom prst="rect">
              <a:avLst/>
            </a:prstGeom>
          </p:spPr>
          <p:txBody>
            <a:bodyPr lIns="50800" tIns="50800" rIns="50800" bIns="50800" rtlCol="0" anchor="ctr"/>
            <a:lstStyle/>
            <a:p>
              <a:pPr marL="474981" lvl="1" indent="-237491">
                <a:lnSpc>
                  <a:spcPts val="3300"/>
                </a:lnSpc>
                <a:buFont typeface="Arial"/>
                <a:buChar char="•"/>
              </a:pPr>
              <a:r>
                <a:rPr lang="en-US" sz="2200" dirty="0">
                  <a:solidFill>
                    <a:srgbClr val="000000"/>
                  </a:solidFill>
                  <a:latin typeface="League Spartan"/>
                </a:rPr>
                <a:t>any child could be susceptible to extremist narratives</a:t>
              </a:r>
            </a:p>
            <a:p>
              <a:pPr>
                <a:lnSpc>
                  <a:spcPts val="3300"/>
                </a:lnSpc>
              </a:pPr>
              <a:endParaRPr lang="en-US" sz="2200" dirty="0">
                <a:solidFill>
                  <a:srgbClr val="000000"/>
                </a:solidFill>
                <a:latin typeface="League Spartan"/>
              </a:endParaRPr>
            </a:p>
            <a:p>
              <a:pPr marL="474981" lvl="1" indent="-237491">
                <a:lnSpc>
                  <a:spcPts val="3300"/>
                </a:lnSpc>
                <a:buFont typeface="Arial"/>
                <a:buChar char="•"/>
              </a:pPr>
              <a:r>
                <a:rPr lang="en-US" sz="2200" dirty="0">
                  <a:solidFill>
                    <a:srgbClr val="000000"/>
                  </a:solidFill>
                  <a:latin typeface="League Spartan"/>
                </a:rPr>
                <a:t>there are some factors that may make some children more susceptible than   others</a:t>
              </a:r>
            </a:p>
            <a:p>
              <a:pPr>
                <a:lnSpc>
                  <a:spcPts val="3300"/>
                </a:lnSpc>
              </a:pPr>
              <a:endParaRPr lang="en-US" sz="2200" dirty="0">
                <a:solidFill>
                  <a:srgbClr val="000000"/>
                </a:solidFill>
                <a:latin typeface="League Spartan"/>
              </a:endParaRPr>
            </a:p>
            <a:p>
              <a:pPr marL="474981" lvl="1" indent="-237491">
                <a:lnSpc>
                  <a:spcPts val="3300"/>
                </a:lnSpc>
                <a:buFont typeface="Arial"/>
                <a:buChar char="•"/>
              </a:pPr>
              <a:r>
                <a:rPr lang="en-US" sz="2200" dirty="0">
                  <a:solidFill>
                    <a:srgbClr val="000000"/>
                  </a:solidFill>
                  <a:latin typeface="League Spartan"/>
                </a:rPr>
                <a:t>extremist groups tap into young people's insecurities and claim to offer answers and promise a sense of identity that young people often seek</a:t>
              </a:r>
            </a:p>
            <a:p>
              <a:pPr>
                <a:lnSpc>
                  <a:spcPts val="3300"/>
                </a:lnSpc>
              </a:pPr>
              <a:endParaRPr lang="en-US" sz="2200" dirty="0">
                <a:solidFill>
                  <a:srgbClr val="000000"/>
                </a:solidFill>
                <a:latin typeface="League Spartan"/>
              </a:endParaRPr>
            </a:p>
            <a:p>
              <a:pPr marL="474981" lvl="1" indent="-237491">
                <a:lnSpc>
                  <a:spcPts val="3300"/>
                </a:lnSpc>
                <a:buFont typeface="Arial"/>
                <a:buChar char="•"/>
              </a:pPr>
              <a:r>
                <a:rPr lang="en-US" sz="2200" dirty="0">
                  <a:solidFill>
                    <a:srgbClr val="000000"/>
                  </a:solidFill>
                  <a:latin typeface="League Spartan"/>
                </a:rPr>
                <a:t>as part of their recruitment strategy, extremist groups also work to undermine the authority of parents and guardians</a:t>
              </a:r>
            </a:p>
          </p:txBody>
        </p:sp>
      </p:grpSp>
      <p:grpSp>
        <p:nvGrpSpPr>
          <p:cNvPr id="9" name="Group 9">
            <a:extLst>
              <a:ext uri="{C183D7F6-B498-43B3-948B-1728B52AA6E4}">
                <adec:decorative xmlns:adec="http://schemas.microsoft.com/office/drawing/2017/decorative" val="1"/>
              </a:ext>
            </a:extLst>
          </p:cNvPr>
          <p:cNvGrpSpPr/>
          <p:nvPr/>
        </p:nvGrpSpPr>
        <p:grpSpPr>
          <a:xfrm>
            <a:off x="0" y="708928"/>
            <a:ext cx="18288000" cy="1414287"/>
            <a:chOff x="0" y="0"/>
            <a:chExt cx="4816593" cy="372487"/>
          </a:xfrm>
        </p:grpSpPr>
        <p:sp>
          <p:nvSpPr>
            <p:cNvPr id="10" name="Freeform 10"/>
            <p:cNvSpPr/>
            <p:nvPr/>
          </p:nvSpPr>
          <p:spPr>
            <a:xfrm>
              <a:off x="0" y="0"/>
              <a:ext cx="4816592" cy="372487"/>
            </a:xfrm>
            <a:custGeom>
              <a:avLst/>
              <a:gdLst/>
              <a:ahLst/>
              <a:cxnLst/>
              <a:rect l="l" t="t" r="r" b="b"/>
              <a:pathLst>
                <a:path w="4816592" h="372487">
                  <a:moveTo>
                    <a:pt x="0" y="0"/>
                  </a:moveTo>
                  <a:lnTo>
                    <a:pt x="4816592" y="0"/>
                  </a:lnTo>
                  <a:lnTo>
                    <a:pt x="4816592" y="372487"/>
                  </a:lnTo>
                  <a:lnTo>
                    <a:pt x="0" y="372487"/>
                  </a:lnTo>
                  <a:close/>
                </a:path>
              </a:pathLst>
            </a:custGeom>
            <a:solidFill>
              <a:srgbClr val="FEDF32"/>
            </a:solidFill>
          </p:spPr>
          <p:txBody>
            <a:bodyPr/>
            <a:lstStyle/>
            <a:p>
              <a:endParaRPr lang="en-GB"/>
            </a:p>
          </p:txBody>
        </p:sp>
        <p:sp>
          <p:nvSpPr>
            <p:cNvPr id="11" name="TextBox 11"/>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sp>
        <p:nvSpPr>
          <p:cNvPr id="12" name="TextBox 12"/>
          <p:cNvSpPr txBox="1">
            <a:spLocks noGrp="1"/>
          </p:cNvSpPr>
          <p:nvPr>
            <p:ph type="title" idx="4294967295"/>
          </p:nvPr>
        </p:nvSpPr>
        <p:spPr>
          <a:xfrm>
            <a:off x="3367069" y="925534"/>
            <a:ext cx="11553863" cy="9810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just" defTabSz="914400" rtl="0" eaLnBrk="1" fontAlgn="auto" latinLnBrk="0" hangingPunct="1">
              <a:lnSpc>
                <a:spcPts val="7780"/>
              </a:lnSpc>
              <a:spcBef>
                <a:spcPct val="0"/>
              </a:spcBef>
              <a:spcAft>
                <a:spcPts val="0"/>
              </a:spcAft>
              <a:buClrTx/>
              <a:buSzTx/>
              <a:buFontTx/>
              <a:buNone/>
              <a:tabLst/>
              <a:defRPr/>
            </a:pPr>
            <a:r>
              <a:rPr kumimoji="0" lang="en-US" sz="6483" b="0" i="0" u="none" strike="noStrike" kern="1200" cap="none" spc="0" normalizeH="0" baseline="0" noProof="0" dirty="0">
                <a:ln>
                  <a:noFill/>
                </a:ln>
                <a:solidFill>
                  <a:srgbClr val="000000"/>
                </a:solidFill>
                <a:effectLst/>
                <a:uLnTx/>
                <a:uFillTx/>
                <a:latin typeface="ITC Avant Garde Gothic"/>
                <a:ea typeface="+mn-ea"/>
                <a:cs typeface="+mn-cs"/>
              </a:rPr>
              <a:t>Why is this relevant to you?</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697320" y="4690294"/>
            <a:ext cx="3388048" cy="4359851"/>
            <a:chOff x="0" y="0"/>
            <a:chExt cx="3133810" cy="4032689"/>
          </a:xfrm>
        </p:grpSpPr>
        <p:sp>
          <p:nvSpPr>
            <p:cNvPr id="3" name="Freeform 3"/>
            <p:cNvSpPr/>
            <p:nvPr/>
          </p:nvSpPr>
          <p:spPr>
            <a:xfrm>
              <a:off x="0" y="0"/>
              <a:ext cx="3133810" cy="4032689"/>
            </a:xfrm>
            <a:custGeom>
              <a:avLst/>
              <a:gdLst/>
              <a:ahLst/>
              <a:cxnLst/>
              <a:rect l="l" t="t" r="r" b="b"/>
              <a:pathLst>
                <a:path w="3133810" h="4032689">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89"/>
                    <a:pt x="3009350" y="4032689"/>
                  </a:cubicBezTo>
                  <a:close/>
                </a:path>
              </a:pathLst>
            </a:custGeom>
            <a:solidFill>
              <a:srgbClr val="000000"/>
            </a:solidFill>
          </p:spPr>
          <p:txBody>
            <a:bodyPr/>
            <a:lstStyle/>
            <a:p>
              <a:endParaRPr lang="en-GB"/>
            </a:p>
          </p:txBody>
        </p:sp>
      </p:grpSp>
      <p:sp>
        <p:nvSpPr>
          <p:cNvPr id="14" name="TextBox 14"/>
          <p:cNvSpPr txBox="1">
            <a:spLocks noGrp="1"/>
          </p:cNvSpPr>
          <p:nvPr>
            <p:ph type="title" idx="4294967295"/>
          </p:nvPr>
        </p:nvSpPr>
        <p:spPr>
          <a:xfrm>
            <a:off x="2096887" y="1019175"/>
            <a:ext cx="14094227" cy="30956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96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000000"/>
                </a:solidFill>
                <a:effectLst/>
                <a:uLnTx/>
                <a:uFillTx/>
                <a:latin typeface="ITC Avant Garde Gothic"/>
                <a:ea typeface="+mn-ea"/>
                <a:cs typeface="+mn-cs"/>
              </a:rPr>
              <a:t>Warning Signs</a:t>
            </a:r>
          </a:p>
          <a:p>
            <a:pPr marL="0" marR="0" lvl="0" indent="0" algn="ctr" defTabSz="914400" rtl="0" eaLnBrk="1" fontAlgn="auto" latinLnBrk="0" hangingPunct="1">
              <a:lnSpc>
                <a:spcPts val="3960"/>
              </a:lnSpc>
              <a:spcBef>
                <a:spcPts val="0"/>
              </a:spcBef>
              <a:spcAft>
                <a:spcPts val="0"/>
              </a:spcAft>
              <a:buClrTx/>
              <a:buSzTx/>
              <a:buFontTx/>
              <a:buNone/>
              <a:tabLst/>
              <a:defRPr/>
            </a:pPr>
            <a:endParaRPr kumimoji="0" lang="en-US" sz="8000" b="0" i="0" u="none" strike="noStrike" kern="1200" cap="none" spc="0" normalizeH="0" baseline="0" noProof="0" dirty="0">
              <a:ln>
                <a:noFill/>
              </a:ln>
              <a:solidFill>
                <a:srgbClr val="000000"/>
              </a:solidFill>
              <a:effectLst/>
              <a:uLnTx/>
              <a:uFillTx/>
              <a:latin typeface="ITC Avant Garde Gothic"/>
              <a:ea typeface="+mn-ea"/>
              <a:cs typeface="+mn-cs"/>
            </a:endParaRPr>
          </a:p>
          <a:p>
            <a:pPr marL="0" marR="0" lvl="0" indent="0" algn="ctr" defTabSz="914400" rtl="0" eaLnBrk="1" fontAlgn="auto" latinLnBrk="0" hangingPunct="1">
              <a:lnSpc>
                <a:spcPts val="48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ITC Avant Garde Gothic"/>
                <a:ea typeface="+mn-ea"/>
                <a:cs typeface="+mn-cs"/>
              </a:rPr>
              <a:t>The Online Space</a:t>
            </a:r>
          </a:p>
          <a:p>
            <a:pPr marL="0" marR="0" lvl="0" indent="0" algn="ctr" defTabSz="914400" rtl="0" eaLnBrk="1" fontAlgn="auto" latinLnBrk="0" hangingPunct="1">
              <a:lnSpc>
                <a:spcPts val="3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ITC Avant Garde Gothic"/>
              <a:ea typeface="+mn-ea"/>
              <a:cs typeface="+mn-cs"/>
            </a:endParaRPr>
          </a:p>
          <a:p>
            <a:pPr marL="0" marR="0" lvl="0" indent="0" algn="ctr" defTabSz="914400" rtl="0" eaLnBrk="1" fontAlgn="auto" latinLnBrk="0" hangingPunct="1">
              <a:lnSpc>
                <a:spcPts val="3000"/>
              </a:lnSpc>
              <a:spcBef>
                <a:spcPct val="0"/>
              </a:spcBef>
              <a:spcAft>
                <a:spcPts val="0"/>
              </a:spcAft>
              <a:buClrTx/>
              <a:buSzTx/>
              <a:buFontTx/>
              <a:buNone/>
              <a:tabLst/>
              <a:defRPr/>
            </a:pPr>
            <a:r>
              <a:rPr kumimoji="0" lang="en-US" sz="2500" b="0" i="0" u="none" strike="noStrike" kern="1200" cap="none" spc="0" normalizeH="0" baseline="0" noProof="0" dirty="0">
                <a:ln>
                  <a:noFill/>
                </a:ln>
                <a:solidFill>
                  <a:srgbClr val="000000"/>
                </a:solidFill>
                <a:effectLst/>
                <a:uLnTx/>
                <a:uFillTx/>
                <a:latin typeface="ITC Avant Garde Gothic"/>
                <a:ea typeface="+mn-ea"/>
                <a:cs typeface="+mn-cs"/>
              </a:rPr>
              <a:t>Possible indicators that a young person has been or is being </a:t>
            </a:r>
            <a:r>
              <a:rPr kumimoji="0" lang="en-US" sz="2500" b="0" i="0" u="none" strike="noStrike" kern="1200" cap="none" spc="0" normalizeH="0" baseline="0" noProof="0" dirty="0" err="1">
                <a:ln>
                  <a:noFill/>
                </a:ln>
                <a:solidFill>
                  <a:srgbClr val="000000"/>
                </a:solidFill>
                <a:effectLst/>
                <a:uLnTx/>
                <a:uFillTx/>
                <a:latin typeface="ITC Avant Garde Gothic"/>
                <a:ea typeface="+mn-ea"/>
                <a:cs typeface="+mn-cs"/>
              </a:rPr>
              <a:t>radicalised</a:t>
            </a:r>
            <a:r>
              <a:rPr kumimoji="0" lang="en-US" sz="2500" b="0" i="0" u="none" strike="noStrike" kern="1200" cap="none" spc="0" normalizeH="0" baseline="0" noProof="0" dirty="0">
                <a:ln>
                  <a:noFill/>
                </a:ln>
                <a:solidFill>
                  <a:srgbClr val="000000"/>
                </a:solidFill>
                <a:effectLst/>
                <a:uLnTx/>
                <a:uFillTx/>
                <a:latin typeface="ITC Avant Garde Gothic"/>
                <a:ea typeface="+mn-ea"/>
                <a:cs typeface="+mn-cs"/>
              </a:rPr>
              <a:t> include...</a:t>
            </a:r>
          </a:p>
        </p:txBody>
      </p:sp>
      <p:sp>
        <p:nvSpPr>
          <p:cNvPr id="4" name="TextBox 4"/>
          <p:cNvSpPr txBox="1"/>
          <p:nvPr/>
        </p:nvSpPr>
        <p:spPr>
          <a:xfrm>
            <a:off x="1882882" y="5582660"/>
            <a:ext cx="3016924" cy="2518411"/>
          </a:xfrm>
          <a:prstGeom prst="rect">
            <a:avLst/>
          </a:prstGeom>
        </p:spPr>
        <p:txBody>
          <a:bodyPr lIns="0" tIns="0" rIns="0" bIns="0" rtlCol="0" anchor="t">
            <a:spAutoFit/>
          </a:bodyPr>
          <a:lstStyle/>
          <a:p>
            <a:pPr marL="0" lvl="0" indent="0" algn="ctr">
              <a:lnSpc>
                <a:spcPts val="5099"/>
              </a:lnSpc>
              <a:spcBef>
                <a:spcPct val="0"/>
              </a:spcBef>
            </a:pPr>
            <a:r>
              <a:rPr lang="en-US" sz="3399">
                <a:solidFill>
                  <a:srgbClr val="FFFFFF"/>
                </a:solidFill>
                <a:latin typeface="League Spartan"/>
              </a:rPr>
              <a:t>Accessing extremist content online</a:t>
            </a:r>
          </a:p>
        </p:txBody>
      </p:sp>
      <p:grpSp>
        <p:nvGrpSpPr>
          <p:cNvPr id="5" name="Group 5">
            <a:extLst>
              <a:ext uri="{C183D7F6-B498-43B3-948B-1728B52AA6E4}">
                <adec:decorative xmlns:adec="http://schemas.microsoft.com/office/drawing/2017/decorative" val="1"/>
              </a:ext>
            </a:extLst>
          </p:cNvPr>
          <p:cNvGrpSpPr/>
          <p:nvPr/>
        </p:nvGrpSpPr>
        <p:grpSpPr>
          <a:xfrm>
            <a:off x="5532424" y="4690294"/>
            <a:ext cx="3388048" cy="4359851"/>
            <a:chOff x="0" y="0"/>
            <a:chExt cx="3133810" cy="4032689"/>
          </a:xfrm>
        </p:grpSpPr>
        <p:sp>
          <p:nvSpPr>
            <p:cNvPr id="6" name="Freeform 6"/>
            <p:cNvSpPr/>
            <p:nvPr/>
          </p:nvSpPr>
          <p:spPr>
            <a:xfrm>
              <a:off x="0" y="0"/>
              <a:ext cx="3133810" cy="4032689"/>
            </a:xfrm>
            <a:custGeom>
              <a:avLst/>
              <a:gdLst/>
              <a:ahLst/>
              <a:cxnLst/>
              <a:rect l="l" t="t" r="r" b="b"/>
              <a:pathLst>
                <a:path w="3133810" h="4032689">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89"/>
                    <a:pt x="3009350" y="4032689"/>
                  </a:cubicBezTo>
                  <a:close/>
                </a:path>
              </a:pathLst>
            </a:custGeom>
            <a:solidFill>
              <a:srgbClr val="2527E9"/>
            </a:solidFill>
          </p:spPr>
          <p:txBody>
            <a:bodyPr/>
            <a:lstStyle/>
            <a:p>
              <a:endParaRPr lang="en-GB"/>
            </a:p>
          </p:txBody>
        </p:sp>
      </p:grpSp>
      <p:sp>
        <p:nvSpPr>
          <p:cNvPr id="7" name="TextBox 7"/>
          <p:cNvSpPr txBox="1"/>
          <p:nvPr/>
        </p:nvSpPr>
        <p:spPr>
          <a:xfrm>
            <a:off x="5900270" y="5508365"/>
            <a:ext cx="2657633" cy="2781301"/>
          </a:xfrm>
          <a:prstGeom prst="rect">
            <a:avLst/>
          </a:prstGeom>
        </p:spPr>
        <p:txBody>
          <a:bodyPr lIns="0" tIns="0" rIns="0" bIns="0" rtlCol="0" anchor="t">
            <a:spAutoFit/>
          </a:bodyPr>
          <a:lstStyle/>
          <a:p>
            <a:pPr marL="0" lvl="0" indent="0" algn="ctr">
              <a:lnSpc>
                <a:spcPts val="4499"/>
              </a:lnSpc>
              <a:spcBef>
                <a:spcPct val="0"/>
              </a:spcBef>
            </a:pPr>
            <a:r>
              <a:rPr lang="en-US" sz="2999">
                <a:solidFill>
                  <a:srgbClr val="FEDF32"/>
                </a:solidFill>
                <a:latin typeface="League Spartan"/>
              </a:rPr>
              <a:t>Joining or trying to join an extremist group or organisation</a:t>
            </a:r>
          </a:p>
        </p:txBody>
      </p:sp>
      <p:grpSp>
        <p:nvGrpSpPr>
          <p:cNvPr id="8" name="Group 8">
            <a:extLst>
              <a:ext uri="{C183D7F6-B498-43B3-948B-1728B52AA6E4}">
                <adec:decorative xmlns:adec="http://schemas.microsoft.com/office/drawing/2017/decorative" val="1"/>
              </a:ext>
            </a:extLst>
          </p:cNvPr>
          <p:cNvGrpSpPr/>
          <p:nvPr/>
        </p:nvGrpSpPr>
        <p:grpSpPr>
          <a:xfrm>
            <a:off x="9367528" y="4690294"/>
            <a:ext cx="3388048" cy="4359851"/>
            <a:chOff x="0" y="0"/>
            <a:chExt cx="3133810" cy="4032689"/>
          </a:xfrm>
        </p:grpSpPr>
        <p:sp>
          <p:nvSpPr>
            <p:cNvPr id="9" name="Freeform 9"/>
            <p:cNvSpPr/>
            <p:nvPr/>
          </p:nvSpPr>
          <p:spPr>
            <a:xfrm>
              <a:off x="0" y="0"/>
              <a:ext cx="3133810" cy="4032689"/>
            </a:xfrm>
            <a:custGeom>
              <a:avLst/>
              <a:gdLst/>
              <a:ahLst/>
              <a:cxnLst/>
              <a:rect l="l" t="t" r="r" b="b"/>
              <a:pathLst>
                <a:path w="3133810" h="4032689">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89"/>
                    <a:pt x="3009350" y="4032689"/>
                  </a:cubicBezTo>
                  <a:close/>
                </a:path>
              </a:pathLst>
            </a:custGeom>
            <a:solidFill>
              <a:srgbClr val="E64134"/>
            </a:solidFill>
          </p:spPr>
          <p:txBody>
            <a:bodyPr/>
            <a:lstStyle/>
            <a:p>
              <a:endParaRPr lang="en-GB"/>
            </a:p>
          </p:txBody>
        </p:sp>
      </p:grpSp>
      <p:sp>
        <p:nvSpPr>
          <p:cNvPr id="10" name="TextBox 10"/>
          <p:cNvSpPr txBox="1"/>
          <p:nvPr/>
        </p:nvSpPr>
        <p:spPr>
          <a:xfrm>
            <a:off x="9739622" y="5901747"/>
            <a:ext cx="2657633" cy="1880236"/>
          </a:xfrm>
          <a:prstGeom prst="rect">
            <a:avLst/>
          </a:prstGeom>
        </p:spPr>
        <p:txBody>
          <a:bodyPr lIns="0" tIns="0" rIns="0" bIns="0" rtlCol="0" anchor="t">
            <a:spAutoFit/>
          </a:bodyPr>
          <a:lstStyle/>
          <a:p>
            <a:pPr marL="0" lvl="0" indent="0" algn="ctr">
              <a:lnSpc>
                <a:spcPts val="5099"/>
              </a:lnSpc>
              <a:spcBef>
                <a:spcPct val="0"/>
              </a:spcBef>
            </a:pPr>
            <a:r>
              <a:rPr lang="en-US" sz="3399">
                <a:solidFill>
                  <a:srgbClr val="FFFFFF"/>
                </a:solidFill>
                <a:latin typeface="League Spartan"/>
              </a:rPr>
              <a:t>Changing their online identity</a:t>
            </a:r>
          </a:p>
        </p:txBody>
      </p:sp>
      <p:grpSp>
        <p:nvGrpSpPr>
          <p:cNvPr id="11" name="Group 11">
            <a:extLst>
              <a:ext uri="{C183D7F6-B498-43B3-948B-1728B52AA6E4}">
                <adec:decorative xmlns:adec="http://schemas.microsoft.com/office/drawing/2017/decorative" val="1"/>
              </a:ext>
            </a:extLst>
          </p:cNvPr>
          <p:cNvGrpSpPr/>
          <p:nvPr/>
        </p:nvGrpSpPr>
        <p:grpSpPr>
          <a:xfrm>
            <a:off x="13202632" y="4690294"/>
            <a:ext cx="3388048" cy="4359851"/>
            <a:chOff x="0" y="0"/>
            <a:chExt cx="3133810" cy="4032689"/>
          </a:xfrm>
        </p:grpSpPr>
        <p:sp>
          <p:nvSpPr>
            <p:cNvPr id="12" name="Freeform 12"/>
            <p:cNvSpPr/>
            <p:nvPr/>
          </p:nvSpPr>
          <p:spPr>
            <a:xfrm>
              <a:off x="0" y="0"/>
              <a:ext cx="3133810" cy="4032689"/>
            </a:xfrm>
            <a:custGeom>
              <a:avLst/>
              <a:gdLst/>
              <a:ahLst/>
              <a:cxnLst/>
              <a:rect l="l" t="t" r="r" b="b"/>
              <a:pathLst>
                <a:path w="3133810" h="4032689">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89"/>
                    <a:pt x="3009350" y="4032689"/>
                  </a:cubicBezTo>
                  <a:close/>
                </a:path>
              </a:pathLst>
            </a:custGeom>
            <a:solidFill>
              <a:srgbClr val="FEDF32"/>
            </a:solidFill>
          </p:spPr>
          <p:txBody>
            <a:bodyPr/>
            <a:lstStyle/>
            <a:p>
              <a:endParaRPr lang="en-GB"/>
            </a:p>
          </p:txBody>
        </p:sp>
      </p:grpSp>
      <p:sp>
        <p:nvSpPr>
          <p:cNvPr id="13" name="TextBox 13"/>
          <p:cNvSpPr txBox="1"/>
          <p:nvPr/>
        </p:nvSpPr>
        <p:spPr>
          <a:xfrm>
            <a:off x="13574726" y="5508365"/>
            <a:ext cx="2657633" cy="2781301"/>
          </a:xfrm>
          <a:prstGeom prst="rect">
            <a:avLst/>
          </a:prstGeom>
        </p:spPr>
        <p:txBody>
          <a:bodyPr lIns="0" tIns="0" rIns="0" bIns="0" rtlCol="0" anchor="t">
            <a:spAutoFit/>
          </a:bodyPr>
          <a:lstStyle/>
          <a:p>
            <a:pPr marL="0" lvl="0" indent="0" algn="ctr">
              <a:lnSpc>
                <a:spcPts val="4499"/>
              </a:lnSpc>
              <a:spcBef>
                <a:spcPct val="0"/>
              </a:spcBef>
            </a:pPr>
            <a:r>
              <a:rPr lang="en-US" sz="2999">
                <a:solidFill>
                  <a:srgbClr val="000000"/>
                </a:solidFill>
                <a:latin typeface="League Spartan"/>
              </a:rPr>
              <a:t>Being sympathetic to extremist ideologies and groups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787002" y="2747197"/>
            <a:ext cx="15399796" cy="4958109"/>
            <a:chOff x="0" y="0"/>
            <a:chExt cx="4055913" cy="1305839"/>
          </a:xfrm>
        </p:grpSpPr>
        <p:sp>
          <p:nvSpPr>
            <p:cNvPr id="3" name="Freeform 3"/>
            <p:cNvSpPr/>
            <p:nvPr/>
          </p:nvSpPr>
          <p:spPr>
            <a:xfrm>
              <a:off x="0" y="0"/>
              <a:ext cx="3875291" cy="1305839"/>
            </a:xfrm>
            <a:custGeom>
              <a:avLst/>
              <a:gdLst/>
              <a:ahLst/>
              <a:cxnLst/>
              <a:rect l="l" t="t" r="r" b="b"/>
              <a:pathLst>
                <a:path w="3875291" h="1305839">
                  <a:moveTo>
                    <a:pt x="0" y="0"/>
                  </a:moveTo>
                  <a:lnTo>
                    <a:pt x="3875291" y="0"/>
                  </a:lnTo>
                  <a:lnTo>
                    <a:pt x="3875291" y="1305839"/>
                  </a:lnTo>
                  <a:lnTo>
                    <a:pt x="0" y="1305839"/>
                  </a:lnTo>
                  <a:close/>
                </a:path>
              </a:pathLst>
            </a:custGeom>
            <a:solidFill>
              <a:srgbClr val="000000">
                <a:alpha val="0"/>
              </a:srgbClr>
            </a:solidFill>
          </p:spPr>
          <p:txBody>
            <a:bodyPr/>
            <a:lstStyle/>
            <a:p>
              <a:endParaRPr lang="en-GB"/>
            </a:p>
          </p:txBody>
        </p:sp>
        <p:sp>
          <p:nvSpPr>
            <p:cNvPr id="4" name="TextBox 4"/>
            <p:cNvSpPr txBox="1"/>
            <p:nvPr/>
          </p:nvSpPr>
          <p:spPr>
            <a:xfrm>
              <a:off x="31078" y="181862"/>
              <a:ext cx="4024835" cy="898525"/>
            </a:xfrm>
            <a:prstGeom prst="rect">
              <a:avLst/>
            </a:prstGeom>
          </p:spPr>
          <p:txBody>
            <a:bodyPr lIns="50800" tIns="50800" rIns="50800" bIns="50800" rtlCol="0" anchor="ctr"/>
            <a:lstStyle/>
            <a:p>
              <a:pPr algn="ctr">
                <a:lnSpc>
                  <a:spcPts val="4349"/>
                </a:lnSpc>
              </a:pPr>
              <a:r>
                <a:rPr lang="en-US" sz="2899" dirty="0">
                  <a:solidFill>
                    <a:srgbClr val="000000"/>
                  </a:solidFill>
                  <a:latin typeface="ITC Avant Garde Gothic"/>
                </a:rPr>
                <a:t>Going Too Far? is an interactive classroom resource developed by the Department for Education and London Grid for Learning.</a:t>
              </a:r>
            </a:p>
            <a:p>
              <a:pPr algn="ctr">
                <a:lnSpc>
                  <a:spcPts val="4349"/>
                </a:lnSpc>
              </a:pPr>
              <a:endParaRPr lang="en-US" sz="2899" dirty="0">
                <a:solidFill>
                  <a:srgbClr val="000000"/>
                </a:solidFill>
                <a:latin typeface="ITC Avant Garde Gothic"/>
              </a:endParaRPr>
            </a:p>
            <a:p>
              <a:pPr algn="ctr">
                <a:lnSpc>
                  <a:spcPts val="4349"/>
                </a:lnSpc>
              </a:pPr>
              <a:r>
                <a:rPr lang="en-US" sz="2899" dirty="0">
                  <a:solidFill>
                    <a:srgbClr val="000000"/>
                  </a:solidFill>
                  <a:latin typeface="ITC Avant Garde Gothic"/>
                </a:rPr>
                <a:t>The resource aims to help young people understand their online </a:t>
              </a:r>
              <a:r>
                <a:rPr lang="en-US" sz="2899" dirty="0" err="1">
                  <a:solidFill>
                    <a:srgbClr val="000000"/>
                  </a:solidFill>
                  <a:latin typeface="ITC Avant Garde Gothic"/>
                </a:rPr>
                <a:t>behaviour</a:t>
              </a:r>
              <a:r>
                <a:rPr lang="en-US" sz="2899" dirty="0">
                  <a:solidFill>
                    <a:srgbClr val="000000"/>
                  </a:solidFill>
                  <a:latin typeface="ITC Avant Garde Gothic"/>
                </a:rPr>
                <a:t> and the risks this may bring.</a:t>
              </a:r>
            </a:p>
            <a:p>
              <a:pPr algn="ctr">
                <a:lnSpc>
                  <a:spcPts val="4349"/>
                </a:lnSpc>
              </a:pPr>
              <a:endParaRPr lang="en-US" sz="2899" dirty="0">
                <a:solidFill>
                  <a:srgbClr val="000000"/>
                </a:solidFill>
                <a:latin typeface="ITC Avant Garde Gothic"/>
              </a:endParaRPr>
            </a:p>
            <a:p>
              <a:pPr algn="ctr">
                <a:lnSpc>
                  <a:spcPts val="4349"/>
                </a:lnSpc>
              </a:pPr>
              <a:r>
                <a:rPr lang="en-US" sz="2899" dirty="0">
                  <a:solidFill>
                    <a:srgbClr val="000000"/>
                  </a:solidFill>
                  <a:latin typeface="ITC Avant Garde Gothic"/>
                </a:rPr>
                <a:t>You may find it useful to access the resource to help you promote critical thinking skills to your child so that they are able to challenge extremist narratives and consider the consequences of their online actions.</a:t>
              </a:r>
            </a:p>
          </p:txBody>
        </p:sp>
      </p:grpSp>
      <p:grpSp>
        <p:nvGrpSpPr>
          <p:cNvPr id="5" name="Group 5">
            <a:extLst>
              <a:ext uri="{C183D7F6-B498-43B3-948B-1728B52AA6E4}">
                <adec:decorative xmlns:adec="http://schemas.microsoft.com/office/drawing/2017/decorative" val="1"/>
              </a:ext>
            </a:extLst>
          </p:cNvPr>
          <p:cNvGrpSpPr/>
          <p:nvPr/>
        </p:nvGrpSpPr>
        <p:grpSpPr>
          <a:xfrm>
            <a:off x="0" y="708928"/>
            <a:ext cx="18288000" cy="1414287"/>
            <a:chOff x="0" y="0"/>
            <a:chExt cx="4816593" cy="372487"/>
          </a:xfrm>
        </p:grpSpPr>
        <p:sp>
          <p:nvSpPr>
            <p:cNvPr id="6" name="Freeform 6"/>
            <p:cNvSpPr/>
            <p:nvPr/>
          </p:nvSpPr>
          <p:spPr>
            <a:xfrm>
              <a:off x="0" y="0"/>
              <a:ext cx="4816592" cy="372487"/>
            </a:xfrm>
            <a:custGeom>
              <a:avLst/>
              <a:gdLst/>
              <a:ahLst/>
              <a:cxnLst/>
              <a:rect l="l" t="t" r="r" b="b"/>
              <a:pathLst>
                <a:path w="4816592" h="372487">
                  <a:moveTo>
                    <a:pt x="0" y="0"/>
                  </a:moveTo>
                  <a:lnTo>
                    <a:pt x="4816592" y="0"/>
                  </a:lnTo>
                  <a:lnTo>
                    <a:pt x="4816592" y="372487"/>
                  </a:lnTo>
                  <a:lnTo>
                    <a:pt x="0" y="372487"/>
                  </a:lnTo>
                  <a:close/>
                </a:path>
              </a:pathLst>
            </a:custGeom>
            <a:solidFill>
              <a:srgbClr val="FEDF32"/>
            </a:solidFill>
          </p:spPr>
          <p:txBody>
            <a:bodyPr/>
            <a:lstStyle/>
            <a:p>
              <a:endParaRPr lang="en-GB"/>
            </a:p>
          </p:txBody>
        </p:sp>
        <p:sp>
          <p:nvSpPr>
            <p:cNvPr id="7" name="TextBox 7"/>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grpSp>
        <p:nvGrpSpPr>
          <p:cNvPr id="8" name="Group 8">
            <a:extLst>
              <a:ext uri="{C183D7F6-B498-43B3-948B-1728B52AA6E4}">
                <adec:decorative xmlns:adec="http://schemas.microsoft.com/office/drawing/2017/decorative" val="1"/>
              </a:ext>
            </a:extLst>
          </p:cNvPr>
          <p:cNvGrpSpPr/>
          <p:nvPr/>
        </p:nvGrpSpPr>
        <p:grpSpPr>
          <a:xfrm>
            <a:off x="3367069" y="7152117"/>
            <a:ext cx="11772645" cy="3375420"/>
            <a:chOff x="0" y="-334286"/>
            <a:chExt cx="3100614" cy="889000"/>
          </a:xfrm>
        </p:grpSpPr>
        <p:sp>
          <p:nvSpPr>
            <p:cNvPr id="9" name="Freeform 9">
              <a:hlinkClick r:id="rId2" tooltip="https://educateagainsthate.com/resources/going-too-far/"/>
            </p:cNvPr>
            <p:cNvSpPr/>
            <p:nvPr/>
          </p:nvSpPr>
          <p:spPr>
            <a:xfrm>
              <a:off x="0" y="0"/>
              <a:ext cx="3100614" cy="220429"/>
            </a:xfrm>
            <a:custGeom>
              <a:avLst/>
              <a:gdLst/>
              <a:ahLst/>
              <a:cxnLst/>
              <a:rect l="l" t="t" r="r" b="b"/>
              <a:pathLst>
                <a:path w="3100614" h="220429">
                  <a:moveTo>
                    <a:pt x="33539" y="0"/>
                  </a:moveTo>
                  <a:lnTo>
                    <a:pt x="3067076" y="0"/>
                  </a:lnTo>
                  <a:cubicBezTo>
                    <a:pt x="3075971" y="0"/>
                    <a:pt x="3084501" y="3534"/>
                    <a:pt x="3090791" y="9823"/>
                  </a:cubicBezTo>
                  <a:cubicBezTo>
                    <a:pt x="3097081" y="16113"/>
                    <a:pt x="3100614" y="24644"/>
                    <a:pt x="3100614" y="33539"/>
                  </a:cubicBezTo>
                  <a:lnTo>
                    <a:pt x="3100614" y="186890"/>
                  </a:lnTo>
                  <a:cubicBezTo>
                    <a:pt x="3100614" y="195785"/>
                    <a:pt x="3097081" y="204316"/>
                    <a:pt x="3090791" y="210606"/>
                  </a:cubicBezTo>
                  <a:cubicBezTo>
                    <a:pt x="3084501" y="216895"/>
                    <a:pt x="3075971" y="220429"/>
                    <a:pt x="3067076" y="220429"/>
                  </a:cubicBezTo>
                  <a:lnTo>
                    <a:pt x="33539" y="220429"/>
                  </a:lnTo>
                  <a:cubicBezTo>
                    <a:pt x="24644" y="220429"/>
                    <a:pt x="16113" y="216895"/>
                    <a:pt x="9823" y="210606"/>
                  </a:cubicBezTo>
                  <a:cubicBezTo>
                    <a:pt x="3534" y="204316"/>
                    <a:pt x="0" y="195785"/>
                    <a:pt x="0" y="186890"/>
                  </a:cubicBezTo>
                  <a:lnTo>
                    <a:pt x="0" y="33539"/>
                  </a:lnTo>
                  <a:cubicBezTo>
                    <a:pt x="0" y="24644"/>
                    <a:pt x="3534" y="16113"/>
                    <a:pt x="9823" y="9823"/>
                  </a:cubicBezTo>
                  <a:cubicBezTo>
                    <a:pt x="16113" y="3534"/>
                    <a:pt x="24644" y="0"/>
                    <a:pt x="33539" y="0"/>
                  </a:cubicBezTo>
                  <a:close/>
                </a:path>
              </a:pathLst>
            </a:custGeom>
            <a:solidFill>
              <a:srgbClr val="E64134"/>
            </a:solidFill>
          </p:spPr>
          <p:txBody>
            <a:bodyPr/>
            <a:lstStyle/>
            <a:p>
              <a:endParaRPr lang="en-GB"/>
            </a:p>
          </p:txBody>
        </p:sp>
        <p:sp>
          <p:nvSpPr>
            <p:cNvPr id="10" name="TextBox 10"/>
            <p:cNvSpPr txBox="1"/>
            <p:nvPr/>
          </p:nvSpPr>
          <p:spPr>
            <a:xfrm>
              <a:off x="75225" y="-334286"/>
              <a:ext cx="2950163" cy="889000"/>
            </a:xfrm>
            <a:prstGeom prst="rect">
              <a:avLst/>
            </a:prstGeom>
          </p:spPr>
          <p:txBody>
            <a:bodyPr lIns="50800" tIns="50800" rIns="50800" bIns="50800" rtlCol="0" anchor="ctr"/>
            <a:lstStyle/>
            <a:p>
              <a:pPr algn="ctr">
                <a:lnSpc>
                  <a:spcPts val="3749"/>
                </a:lnSpc>
              </a:pPr>
              <a:r>
                <a:rPr lang="en-US" sz="2499" dirty="0">
                  <a:solidFill>
                    <a:srgbClr val="FFFFFF"/>
                  </a:solidFill>
                  <a:latin typeface="League Spartan"/>
                </a:rPr>
                <a:t>Click or tap here to be taken to the Going Too Far? resource</a:t>
              </a:r>
            </a:p>
          </p:txBody>
        </p:sp>
      </p:grpSp>
      <p:sp>
        <p:nvSpPr>
          <p:cNvPr id="11" name="TextBox 11"/>
          <p:cNvSpPr txBox="1">
            <a:spLocks noGrp="1"/>
          </p:cNvSpPr>
          <p:nvPr>
            <p:ph type="title" idx="4294967295"/>
          </p:nvPr>
        </p:nvSpPr>
        <p:spPr>
          <a:xfrm>
            <a:off x="3367069" y="925534"/>
            <a:ext cx="11553863" cy="9810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780"/>
              </a:lnSpc>
              <a:spcBef>
                <a:spcPct val="0"/>
              </a:spcBef>
              <a:spcAft>
                <a:spcPts val="0"/>
              </a:spcAft>
              <a:buClrTx/>
              <a:buSzTx/>
              <a:buFontTx/>
              <a:buNone/>
              <a:tabLst/>
              <a:defRPr/>
            </a:pPr>
            <a:r>
              <a:rPr kumimoji="0" lang="en-US" sz="6483" b="0" i="0" u="none" strike="noStrike" kern="1200" cap="none" spc="0" normalizeH="0" baseline="0" noProof="0" dirty="0">
                <a:ln>
                  <a:noFill/>
                </a:ln>
                <a:solidFill>
                  <a:srgbClr val="000000"/>
                </a:solidFill>
                <a:effectLst/>
                <a:uLnTx/>
                <a:uFillTx/>
                <a:latin typeface="ITC Avant Garde Gothic"/>
                <a:ea typeface="+mn-ea"/>
                <a:cs typeface="+mn-cs"/>
              </a:rPr>
              <a:t>Going Too Far?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100230" y="7768201"/>
            <a:ext cx="8818111" cy="2977600"/>
            <a:chOff x="-11528" y="-291409"/>
            <a:chExt cx="2322465" cy="784225"/>
          </a:xfrm>
        </p:grpSpPr>
        <p:sp>
          <p:nvSpPr>
            <p:cNvPr id="3" name="Freeform 3"/>
            <p:cNvSpPr/>
            <p:nvPr/>
          </p:nvSpPr>
          <p:spPr>
            <a:xfrm>
              <a:off x="0" y="0"/>
              <a:ext cx="2310937" cy="177231"/>
            </a:xfrm>
            <a:custGeom>
              <a:avLst/>
              <a:gdLst/>
              <a:ahLst/>
              <a:cxnLst/>
              <a:rect l="l" t="t" r="r" b="b"/>
              <a:pathLst>
                <a:path w="2310937" h="177231">
                  <a:moveTo>
                    <a:pt x="44999" y="0"/>
                  </a:moveTo>
                  <a:lnTo>
                    <a:pt x="2265938" y="0"/>
                  </a:lnTo>
                  <a:cubicBezTo>
                    <a:pt x="2290791" y="0"/>
                    <a:pt x="2310937" y="20147"/>
                    <a:pt x="2310937" y="44999"/>
                  </a:cubicBezTo>
                  <a:lnTo>
                    <a:pt x="2310937" y="132232"/>
                  </a:lnTo>
                  <a:cubicBezTo>
                    <a:pt x="2310937" y="157084"/>
                    <a:pt x="2290791" y="177231"/>
                    <a:pt x="2265938" y="177231"/>
                  </a:cubicBezTo>
                  <a:lnTo>
                    <a:pt x="44999" y="177231"/>
                  </a:lnTo>
                  <a:cubicBezTo>
                    <a:pt x="20147" y="177231"/>
                    <a:pt x="0" y="157084"/>
                    <a:pt x="0" y="132232"/>
                  </a:cubicBezTo>
                  <a:lnTo>
                    <a:pt x="0" y="44999"/>
                  </a:lnTo>
                  <a:cubicBezTo>
                    <a:pt x="0" y="20147"/>
                    <a:pt x="20147" y="0"/>
                    <a:pt x="44999" y="0"/>
                  </a:cubicBezTo>
                  <a:close/>
                </a:path>
              </a:pathLst>
            </a:custGeom>
            <a:solidFill>
              <a:srgbClr val="FEDF32"/>
            </a:solidFill>
          </p:spPr>
          <p:txBody>
            <a:bodyPr/>
            <a:lstStyle/>
            <a:p>
              <a:endParaRPr lang="en-GB"/>
            </a:p>
          </p:txBody>
        </p:sp>
        <p:sp>
          <p:nvSpPr>
            <p:cNvPr id="4" name="TextBox 4"/>
            <p:cNvSpPr txBox="1"/>
            <p:nvPr/>
          </p:nvSpPr>
          <p:spPr>
            <a:xfrm>
              <a:off x="-11528" y="-291409"/>
              <a:ext cx="2310937" cy="784225"/>
            </a:xfrm>
            <a:prstGeom prst="rect">
              <a:avLst/>
            </a:prstGeom>
          </p:spPr>
          <p:txBody>
            <a:bodyPr lIns="127000" tIns="127000" rIns="127000" bIns="127000" rtlCol="0" anchor="ctr"/>
            <a:lstStyle/>
            <a:p>
              <a:pPr algn="ctr">
                <a:lnSpc>
                  <a:spcPts val="2200"/>
                </a:lnSpc>
              </a:pPr>
              <a:r>
                <a:rPr lang="en-US" sz="2200" dirty="0">
                  <a:solidFill>
                    <a:srgbClr val="000000"/>
                  </a:solidFill>
                  <a:latin typeface="League Spartan"/>
                </a:rPr>
                <a:t>Struggling with a sense of identity and belonging</a:t>
              </a:r>
            </a:p>
          </p:txBody>
        </p:sp>
      </p:grpSp>
      <p:grpSp>
        <p:nvGrpSpPr>
          <p:cNvPr id="6" name="Group 6">
            <a:extLst>
              <a:ext uri="{C183D7F6-B498-43B3-948B-1728B52AA6E4}">
                <adec:decorative xmlns:adec="http://schemas.microsoft.com/office/drawing/2017/decorative" val="1"/>
              </a:ext>
            </a:extLst>
          </p:cNvPr>
          <p:cNvGrpSpPr/>
          <p:nvPr/>
        </p:nvGrpSpPr>
        <p:grpSpPr>
          <a:xfrm>
            <a:off x="9144000" y="6030210"/>
            <a:ext cx="9144002" cy="2977609"/>
            <a:chOff x="0" y="-241662"/>
            <a:chExt cx="2408296" cy="784225"/>
          </a:xfrm>
        </p:grpSpPr>
        <p:sp>
          <p:nvSpPr>
            <p:cNvPr id="7" name="Freeform 7"/>
            <p:cNvSpPr/>
            <p:nvPr/>
          </p:nvSpPr>
          <p:spPr>
            <a:xfrm>
              <a:off x="0" y="0"/>
              <a:ext cx="2310937" cy="249981"/>
            </a:xfrm>
            <a:custGeom>
              <a:avLst/>
              <a:gdLst/>
              <a:ahLst/>
              <a:cxnLst/>
              <a:rect l="l" t="t" r="r" b="b"/>
              <a:pathLst>
                <a:path w="2310937" h="249981">
                  <a:moveTo>
                    <a:pt x="44999" y="0"/>
                  </a:moveTo>
                  <a:lnTo>
                    <a:pt x="2265938" y="0"/>
                  </a:lnTo>
                  <a:cubicBezTo>
                    <a:pt x="2290791" y="0"/>
                    <a:pt x="2310937" y="20147"/>
                    <a:pt x="2310937" y="44999"/>
                  </a:cubicBezTo>
                  <a:lnTo>
                    <a:pt x="2310937" y="204982"/>
                  </a:lnTo>
                  <a:cubicBezTo>
                    <a:pt x="2310937" y="229834"/>
                    <a:pt x="2290791" y="249981"/>
                    <a:pt x="2265938" y="249981"/>
                  </a:cubicBezTo>
                  <a:lnTo>
                    <a:pt x="44999" y="249981"/>
                  </a:lnTo>
                  <a:cubicBezTo>
                    <a:pt x="20147" y="249981"/>
                    <a:pt x="0" y="229834"/>
                    <a:pt x="0" y="204982"/>
                  </a:cubicBezTo>
                  <a:lnTo>
                    <a:pt x="0" y="44999"/>
                  </a:lnTo>
                  <a:cubicBezTo>
                    <a:pt x="0" y="20147"/>
                    <a:pt x="20147" y="0"/>
                    <a:pt x="44999" y="0"/>
                  </a:cubicBezTo>
                  <a:close/>
                </a:path>
              </a:pathLst>
            </a:custGeom>
            <a:solidFill>
              <a:srgbClr val="E64134"/>
            </a:solidFill>
          </p:spPr>
          <p:txBody>
            <a:bodyPr/>
            <a:lstStyle/>
            <a:p>
              <a:endParaRPr lang="en-GB"/>
            </a:p>
          </p:txBody>
        </p:sp>
        <p:sp>
          <p:nvSpPr>
            <p:cNvPr id="8" name="TextBox 8"/>
            <p:cNvSpPr txBox="1"/>
            <p:nvPr/>
          </p:nvSpPr>
          <p:spPr>
            <a:xfrm>
              <a:off x="20069" y="-241662"/>
              <a:ext cx="2388227" cy="784225"/>
            </a:xfrm>
            <a:prstGeom prst="rect">
              <a:avLst/>
            </a:prstGeom>
          </p:spPr>
          <p:txBody>
            <a:bodyPr lIns="127000" tIns="127000" rIns="127000" bIns="127000" rtlCol="0" anchor="ctr"/>
            <a:lstStyle/>
            <a:p>
              <a:pPr algn="ctr">
                <a:lnSpc>
                  <a:spcPts val="2200"/>
                </a:lnSpc>
              </a:pPr>
              <a:r>
                <a:rPr lang="en-US" sz="2200" dirty="0">
                  <a:solidFill>
                    <a:srgbClr val="FFFFFF"/>
                  </a:solidFill>
                  <a:latin typeface="League Spartan"/>
                </a:rPr>
                <a:t>Becoming distanced from their cultural or religious background</a:t>
              </a:r>
            </a:p>
          </p:txBody>
        </p:sp>
      </p:grpSp>
      <p:grpSp>
        <p:nvGrpSpPr>
          <p:cNvPr id="9" name="Group 9">
            <a:extLst>
              <a:ext uri="{C183D7F6-B498-43B3-948B-1728B52AA6E4}">
                <adec:decorative xmlns:adec="http://schemas.microsoft.com/office/drawing/2017/decorative" val="1"/>
              </a:ext>
            </a:extLst>
          </p:cNvPr>
          <p:cNvGrpSpPr/>
          <p:nvPr/>
        </p:nvGrpSpPr>
        <p:grpSpPr>
          <a:xfrm>
            <a:off x="9144000" y="2736350"/>
            <a:ext cx="8774341" cy="739598"/>
            <a:chOff x="0" y="0"/>
            <a:chExt cx="2310937" cy="194791"/>
          </a:xfrm>
        </p:grpSpPr>
        <p:sp>
          <p:nvSpPr>
            <p:cNvPr id="10" name="Freeform 10"/>
            <p:cNvSpPr/>
            <p:nvPr/>
          </p:nvSpPr>
          <p:spPr>
            <a:xfrm>
              <a:off x="0" y="0"/>
              <a:ext cx="2310937" cy="194791"/>
            </a:xfrm>
            <a:custGeom>
              <a:avLst/>
              <a:gdLst/>
              <a:ahLst/>
              <a:cxnLst/>
              <a:rect l="l" t="t" r="r" b="b"/>
              <a:pathLst>
                <a:path w="2310937" h="194791">
                  <a:moveTo>
                    <a:pt x="44999" y="0"/>
                  </a:moveTo>
                  <a:lnTo>
                    <a:pt x="2265938" y="0"/>
                  </a:lnTo>
                  <a:cubicBezTo>
                    <a:pt x="2290791" y="0"/>
                    <a:pt x="2310937" y="20147"/>
                    <a:pt x="2310937" y="44999"/>
                  </a:cubicBezTo>
                  <a:lnTo>
                    <a:pt x="2310937" y="149792"/>
                  </a:lnTo>
                  <a:cubicBezTo>
                    <a:pt x="2310937" y="174644"/>
                    <a:pt x="2290791" y="194791"/>
                    <a:pt x="2265938" y="194791"/>
                  </a:cubicBezTo>
                  <a:lnTo>
                    <a:pt x="44999" y="194791"/>
                  </a:lnTo>
                  <a:cubicBezTo>
                    <a:pt x="20147" y="194791"/>
                    <a:pt x="0" y="174644"/>
                    <a:pt x="0" y="149792"/>
                  </a:cubicBezTo>
                  <a:lnTo>
                    <a:pt x="0" y="44999"/>
                  </a:lnTo>
                  <a:cubicBezTo>
                    <a:pt x="0" y="20147"/>
                    <a:pt x="20147" y="0"/>
                    <a:pt x="44999" y="0"/>
                  </a:cubicBezTo>
                  <a:close/>
                </a:path>
              </a:pathLst>
            </a:custGeom>
            <a:solidFill>
              <a:srgbClr val="2527E9"/>
            </a:solidFill>
          </p:spPr>
          <p:txBody>
            <a:bodyPr/>
            <a:lstStyle/>
            <a:p>
              <a:endParaRPr lang="en-GB"/>
            </a:p>
          </p:txBody>
        </p:sp>
        <p:sp>
          <p:nvSpPr>
            <p:cNvPr id="11" name="TextBox 11"/>
            <p:cNvSpPr txBox="1"/>
            <p:nvPr/>
          </p:nvSpPr>
          <p:spPr>
            <a:xfrm>
              <a:off x="0" y="28575"/>
              <a:ext cx="812800" cy="784225"/>
            </a:xfrm>
            <a:prstGeom prst="rect">
              <a:avLst/>
            </a:prstGeom>
          </p:spPr>
          <p:txBody>
            <a:bodyPr lIns="127000" tIns="127000" rIns="127000" bIns="127000" rtlCol="0" anchor="ctr"/>
            <a:lstStyle/>
            <a:p>
              <a:pPr algn="ctr">
                <a:lnSpc>
                  <a:spcPts val="2200"/>
                </a:lnSpc>
              </a:pPr>
              <a:r>
                <a:rPr lang="en-US" sz="2200">
                  <a:solidFill>
                    <a:srgbClr val="FFFFFF"/>
                  </a:solidFill>
                  <a:latin typeface="League Spartan"/>
                </a:rPr>
                <a:t>Questioning their place in society</a:t>
              </a:r>
            </a:p>
          </p:txBody>
        </p:sp>
      </p:grpSp>
      <p:grpSp>
        <p:nvGrpSpPr>
          <p:cNvPr id="12" name="Group 12">
            <a:extLst>
              <a:ext uri="{C183D7F6-B498-43B3-948B-1728B52AA6E4}">
                <adec:decorative xmlns:adec="http://schemas.microsoft.com/office/drawing/2017/decorative" val="1"/>
              </a:ext>
            </a:extLst>
          </p:cNvPr>
          <p:cNvGrpSpPr/>
          <p:nvPr/>
        </p:nvGrpSpPr>
        <p:grpSpPr>
          <a:xfrm>
            <a:off x="9141738" y="-414982"/>
            <a:ext cx="8776604" cy="4736900"/>
            <a:chOff x="-12124" y="-818418"/>
            <a:chExt cx="2311533" cy="1247580"/>
          </a:xfrm>
        </p:grpSpPr>
        <p:sp>
          <p:nvSpPr>
            <p:cNvPr id="13" name="Freeform 13"/>
            <p:cNvSpPr/>
            <p:nvPr/>
          </p:nvSpPr>
          <p:spPr>
            <a:xfrm>
              <a:off x="-11528" y="251931"/>
              <a:ext cx="2310937" cy="177231"/>
            </a:xfrm>
            <a:custGeom>
              <a:avLst/>
              <a:gdLst/>
              <a:ahLst/>
              <a:cxnLst/>
              <a:rect l="l" t="t" r="r" b="b"/>
              <a:pathLst>
                <a:path w="2310937" h="177231">
                  <a:moveTo>
                    <a:pt x="44999" y="0"/>
                  </a:moveTo>
                  <a:lnTo>
                    <a:pt x="2265938" y="0"/>
                  </a:lnTo>
                  <a:cubicBezTo>
                    <a:pt x="2290791" y="0"/>
                    <a:pt x="2310937" y="20147"/>
                    <a:pt x="2310937" y="44999"/>
                  </a:cubicBezTo>
                  <a:lnTo>
                    <a:pt x="2310937" y="132232"/>
                  </a:lnTo>
                  <a:cubicBezTo>
                    <a:pt x="2310937" y="157084"/>
                    <a:pt x="2290791" y="177231"/>
                    <a:pt x="2265938" y="177231"/>
                  </a:cubicBezTo>
                  <a:lnTo>
                    <a:pt x="44999" y="177231"/>
                  </a:lnTo>
                  <a:cubicBezTo>
                    <a:pt x="20147" y="177231"/>
                    <a:pt x="0" y="157084"/>
                    <a:pt x="0" y="132232"/>
                  </a:cubicBezTo>
                  <a:lnTo>
                    <a:pt x="0" y="44999"/>
                  </a:lnTo>
                  <a:cubicBezTo>
                    <a:pt x="0" y="20147"/>
                    <a:pt x="20147" y="0"/>
                    <a:pt x="44999" y="0"/>
                  </a:cubicBezTo>
                  <a:close/>
                </a:path>
              </a:pathLst>
            </a:custGeom>
            <a:solidFill>
              <a:srgbClr val="FEDF32"/>
            </a:solidFill>
          </p:spPr>
          <p:txBody>
            <a:bodyPr/>
            <a:lstStyle/>
            <a:p>
              <a:endParaRPr lang="en-GB"/>
            </a:p>
          </p:txBody>
        </p:sp>
        <p:sp>
          <p:nvSpPr>
            <p:cNvPr id="14" name="TextBox 14"/>
            <p:cNvSpPr txBox="1"/>
            <p:nvPr/>
          </p:nvSpPr>
          <p:spPr>
            <a:xfrm>
              <a:off x="-12124" y="-818418"/>
              <a:ext cx="2310937" cy="784225"/>
            </a:xfrm>
            <a:prstGeom prst="rect">
              <a:avLst/>
            </a:prstGeom>
          </p:spPr>
          <p:txBody>
            <a:bodyPr lIns="127000" tIns="127000" rIns="127000" bIns="127000" rtlCol="0" anchor="ctr"/>
            <a:lstStyle/>
            <a:p>
              <a:pPr algn="ctr">
                <a:lnSpc>
                  <a:spcPts val="2200"/>
                </a:lnSpc>
              </a:pPr>
              <a:r>
                <a:rPr lang="en-US" sz="2200" dirty="0">
                  <a:solidFill>
                    <a:srgbClr val="000000"/>
                  </a:solidFill>
                  <a:latin typeface="League Spartan"/>
                </a:rPr>
                <a:t>Issues within the family and at home</a:t>
              </a:r>
            </a:p>
          </p:txBody>
        </p:sp>
      </p:grpSp>
      <p:grpSp>
        <p:nvGrpSpPr>
          <p:cNvPr id="15" name="Group 15">
            <a:extLst>
              <a:ext uri="{C183D7F6-B498-43B3-948B-1728B52AA6E4}">
                <adec:decorative xmlns:adec="http://schemas.microsoft.com/office/drawing/2017/decorative" val="1"/>
              </a:ext>
            </a:extLst>
          </p:cNvPr>
          <p:cNvGrpSpPr/>
          <p:nvPr/>
        </p:nvGrpSpPr>
        <p:grpSpPr>
          <a:xfrm>
            <a:off x="9144000" y="4453670"/>
            <a:ext cx="8774341" cy="739140"/>
            <a:chOff x="0" y="0"/>
            <a:chExt cx="2310937" cy="194671"/>
          </a:xfrm>
        </p:grpSpPr>
        <p:sp>
          <p:nvSpPr>
            <p:cNvPr id="16" name="Freeform 16"/>
            <p:cNvSpPr/>
            <p:nvPr/>
          </p:nvSpPr>
          <p:spPr>
            <a:xfrm>
              <a:off x="0" y="0"/>
              <a:ext cx="2310937" cy="194671"/>
            </a:xfrm>
            <a:custGeom>
              <a:avLst/>
              <a:gdLst/>
              <a:ahLst/>
              <a:cxnLst/>
              <a:rect l="l" t="t" r="r" b="b"/>
              <a:pathLst>
                <a:path w="2310937" h="194671">
                  <a:moveTo>
                    <a:pt x="44999" y="0"/>
                  </a:moveTo>
                  <a:lnTo>
                    <a:pt x="2265938" y="0"/>
                  </a:lnTo>
                  <a:cubicBezTo>
                    <a:pt x="2290791" y="0"/>
                    <a:pt x="2310937" y="20147"/>
                    <a:pt x="2310937" y="44999"/>
                  </a:cubicBezTo>
                  <a:lnTo>
                    <a:pt x="2310937" y="149671"/>
                  </a:lnTo>
                  <a:cubicBezTo>
                    <a:pt x="2310937" y="174524"/>
                    <a:pt x="2290791" y="194671"/>
                    <a:pt x="2265938" y="194671"/>
                  </a:cubicBezTo>
                  <a:lnTo>
                    <a:pt x="44999" y="194671"/>
                  </a:lnTo>
                  <a:cubicBezTo>
                    <a:pt x="20147" y="194671"/>
                    <a:pt x="0" y="174524"/>
                    <a:pt x="0" y="149671"/>
                  </a:cubicBezTo>
                  <a:lnTo>
                    <a:pt x="0" y="44999"/>
                  </a:lnTo>
                  <a:cubicBezTo>
                    <a:pt x="0" y="20147"/>
                    <a:pt x="20147" y="0"/>
                    <a:pt x="44999" y="0"/>
                  </a:cubicBezTo>
                  <a:close/>
                </a:path>
              </a:pathLst>
            </a:custGeom>
            <a:solidFill>
              <a:srgbClr val="E64134"/>
            </a:solidFill>
          </p:spPr>
          <p:txBody>
            <a:bodyPr/>
            <a:lstStyle/>
            <a:p>
              <a:endParaRPr lang="en-GB"/>
            </a:p>
          </p:txBody>
        </p:sp>
        <p:sp>
          <p:nvSpPr>
            <p:cNvPr id="17" name="TextBox 17"/>
            <p:cNvSpPr txBox="1"/>
            <p:nvPr/>
          </p:nvSpPr>
          <p:spPr>
            <a:xfrm>
              <a:off x="0" y="28575"/>
              <a:ext cx="812800" cy="784225"/>
            </a:xfrm>
            <a:prstGeom prst="rect">
              <a:avLst/>
            </a:prstGeom>
          </p:spPr>
          <p:txBody>
            <a:bodyPr lIns="127000" tIns="127000" rIns="127000" bIns="127000" rtlCol="0" anchor="ctr"/>
            <a:lstStyle/>
            <a:p>
              <a:pPr algn="ctr">
                <a:lnSpc>
                  <a:spcPts val="2200"/>
                </a:lnSpc>
              </a:pPr>
              <a:r>
                <a:rPr lang="en-US" sz="2200" dirty="0">
                  <a:solidFill>
                    <a:srgbClr val="FFFFFF"/>
                  </a:solidFill>
                  <a:latin typeface="League Spartan"/>
                </a:rPr>
                <a:t>Experiencing a traumatic event</a:t>
              </a:r>
            </a:p>
          </p:txBody>
        </p:sp>
      </p:grpSp>
      <p:grpSp>
        <p:nvGrpSpPr>
          <p:cNvPr id="18" name="Group 18">
            <a:extLst>
              <a:ext uri="{C183D7F6-B498-43B3-948B-1728B52AA6E4}">
                <adec:decorative xmlns:adec="http://schemas.microsoft.com/office/drawing/2017/decorative" val="1"/>
              </a:ext>
            </a:extLst>
          </p:cNvPr>
          <p:cNvGrpSpPr/>
          <p:nvPr/>
        </p:nvGrpSpPr>
        <p:grpSpPr>
          <a:xfrm>
            <a:off x="9144000" y="2085735"/>
            <a:ext cx="8774341" cy="3884315"/>
            <a:chOff x="0" y="-858463"/>
            <a:chExt cx="2310937" cy="1023030"/>
          </a:xfrm>
        </p:grpSpPr>
        <p:sp>
          <p:nvSpPr>
            <p:cNvPr id="19" name="Freeform 19"/>
            <p:cNvSpPr/>
            <p:nvPr/>
          </p:nvSpPr>
          <p:spPr>
            <a:xfrm>
              <a:off x="0" y="0"/>
              <a:ext cx="2310937" cy="164567"/>
            </a:xfrm>
            <a:custGeom>
              <a:avLst/>
              <a:gdLst/>
              <a:ahLst/>
              <a:cxnLst/>
              <a:rect l="l" t="t" r="r" b="b"/>
              <a:pathLst>
                <a:path w="2310937" h="164567">
                  <a:moveTo>
                    <a:pt x="44999" y="0"/>
                  </a:moveTo>
                  <a:lnTo>
                    <a:pt x="2265938" y="0"/>
                  </a:lnTo>
                  <a:cubicBezTo>
                    <a:pt x="2290791" y="0"/>
                    <a:pt x="2310937" y="20147"/>
                    <a:pt x="2310937" y="44999"/>
                  </a:cubicBezTo>
                  <a:lnTo>
                    <a:pt x="2310937" y="119568"/>
                  </a:lnTo>
                  <a:cubicBezTo>
                    <a:pt x="2310937" y="144420"/>
                    <a:pt x="2290791" y="164567"/>
                    <a:pt x="2265938" y="164567"/>
                  </a:cubicBezTo>
                  <a:lnTo>
                    <a:pt x="44999" y="164567"/>
                  </a:lnTo>
                  <a:cubicBezTo>
                    <a:pt x="20147" y="164567"/>
                    <a:pt x="0" y="144420"/>
                    <a:pt x="0" y="119568"/>
                  </a:cubicBezTo>
                  <a:lnTo>
                    <a:pt x="0" y="44999"/>
                  </a:lnTo>
                  <a:cubicBezTo>
                    <a:pt x="0" y="20147"/>
                    <a:pt x="20147" y="0"/>
                    <a:pt x="44999" y="0"/>
                  </a:cubicBezTo>
                  <a:close/>
                </a:path>
              </a:pathLst>
            </a:custGeom>
            <a:solidFill>
              <a:srgbClr val="2527E9"/>
            </a:solidFill>
          </p:spPr>
          <p:txBody>
            <a:bodyPr/>
            <a:lstStyle/>
            <a:p>
              <a:endParaRPr lang="en-GB"/>
            </a:p>
          </p:txBody>
        </p:sp>
        <p:sp>
          <p:nvSpPr>
            <p:cNvPr id="20" name="TextBox 20"/>
            <p:cNvSpPr txBox="1"/>
            <p:nvPr/>
          </p:nvSpPr>
          <p:spPr>
            <a:xfrm>
              <a:off x="183562" y="-858463"/>
              <a:ext cx="1883916" cy="784225"/>
            </a:xfrm>
            <a:prstGeom prst="rect">
              <a:avLst/>
            </a:prstGeom>
          </p:spPr>
          <p:txBody>
            <a:bodyPr lIns="50800" tIns="50800" rIns="50800" bIns="50800" rtlCol="0" anchor="b"/>
            <a:lstStyle/>
            <a:p>
              <a:pPr algn="ctr">
                <a:lnSpc>
                  <a:spcPts val="2200"/>
                </a:lnSpc>
              </a:pPr>
              <a:r>
                <a:rPr lang="en-US" sz="2200" dirty="0">
                  <a:solidFill>
                    <a:srgbClr val="FFFFFF"/>
                  </a:solidFill>
                  <a:latin typeface="League Spartan"/>
                </a:rPr>
                <a:t>Experiencing racism or discrimination</a:t>
              </a:r>
            </a:p>
          </p:txBody>
        </p:sp>
      </p:grpSp>
      <p:grpSp>
        <p:nvGrpSpPr>
          <p:cNvPr id="21" name="Group 21">
            <a:extLst>
              <a:ext uri="{C183D7F6-B498-43B3-948B-1728B52AA6E4}">
                <adec:decorative xmlns:adec="http://schemas.microsoft.com/office/drawing/2017/decorative" val="1"/>
              </a:ext>
            </a:extLst>
          </p:cNvPr>
          <p:cNvGrpSpPr/>
          <p:nvPr/>
        </p:nvGrpSpPr>
        <p:grpSpPr>
          <a:xfrm>
            <a:off x="9139474" y="2528391"/>
            <a:ext cx="8778867" cy="4266982"/>
            <a:chOff x="-1192" y="-946585"/>
            <a:chExt cx="2312129" cy="1123816"/>
          </a:xfrm>
        </p:grpSpPr>
        <p:sp>
          <p:nvSpPr>
            <p:cNvPr id="22" name="Freeform 22"/>
            <p:cNvSpPr/>
            <p:nvPr/>
          </p:nvSpPr>
          <p:spPr>
            <a:xfrm>
              <a:off x="0" y="0"/>
              <a:ext cx="2310937" cy="177231"/>
            </a:xfrm>
            <a:custGeom>
              <a:avLst/>
              <a:gdLst/>
              <a:ahLst/>
              <a:cxnLst/>
              <a:rect l="l" t="t" r="r" b="b"/>
              <a:pathLst>
                <a:path w="2310937" h="177231">
                  <a:moveTo>
                    <a:pt x="44999" y="0"/>
                  </a:moveTo>
                  <a:lnTo>
                    <a:pt x="2265938" y="0"/>
                  </a:lnTo>
                  <a:cubicBezTo>
                    <a:pt x="2290791" y="0"/>
                    <a:pt x="2310937" y="20147"/>
                    <a:pt x="2310937" y="44999"/>
                  </a:cubicBezTo>
                  <a:lnTo>
                    <a:pt x="2310937" y="132232"/>
                  </a:lnTo>
                  <a:cubicBezTo>
                    <a:pt x="2310937" y="157084"/>
                    <a:pt x="2290791" y="177231"/>
                    <a:pt x="2265938" y="177231"/>
                  </a:cubicBezTo>
                  <a:lnTo>
                    <a:pt x="44999" y="177231"/>
                  </a:lnTo>
                  <a:cubicBezTo>
                    <a:pt x="20147" y="177231"/>
                    <a:pt x="0" y="157084"/>
                    <a:pt x="0" y="132232"/>
                  </a:cubicBezTo>
                  <a:lnTo>
                    <a:pt x="0" y="44999"/>
                  </a:lnTo>
                  <a:cubicBezTo>
                    <a:pt x="0" y="20147"/>
                    <a:pt x="20147" y="0"/>
                    <a:pt x="44999" y="0"/>
                  </a:cubicBezTo>
                  <a:close/>
                </a:path>
              </a:pathLst>
            </a:custGeom>
            <a:solidFill>
              <a:srgbClr val="FEDF32"/>
            </a:solidFill>
          </p:spPr>
          <p:txBody>
            <a:bodyPr/>
            <a:lstStyle/>
            <a:p>
              <a:endParaRPr lang="en-GB"/>
            </a:p>
          </p:txBody>
        </p:sp>
        <p:sp>
          <p:nvSpPr>
            <p:cNvPr id="23" name="TextBox 23"/>
            <p:cNvSpPr txBox="1"/>
            <p:nvPr/>
          </p:nvSpPr>
          <p:spPr>
            <a:xfrm>
              <a:off x="-1192" y="-946585"/>
              <a:ext cx="2185392" cy="784225"/>
            </a:xfrm>
            <a:prstGeom prst="rect">
              <a:avLst/>
            </a:prstGeom>
          </p:spPr>
          <p:txBody>
            <a:bodyPr lIns="127000" tIns="127000" rIns="127000" bIns="127000" rtlCol="0" anchor="ctr"/>
            <a:lstStyle/>
            <a:p>
              <a:pPr algn="ctr">
                <a:lnSpc>
                  <a:spcPts val="2200"/>
                </a:lnSpc>
              </a:pPr>
              <a:r>
                <a:rPr lang="en-US" sz="2200" dirty="0">
                  <a:solidFill>
                    <a:srgbClr val="000000"/>
                  </a:solidFill>
                  <a:latin typeface="League Spartan"/>
                </a:rPr>
                <a:t>Difficulty in interacting socially and lacking empathy</a:t>
              </a:r>
            </a:p>
          </p:txBody>
        </p:sp>
      </p:grpSp>
      <p:grpSp>
        <p:nvGrpSpPr>
          <p:cNvPr id="24" name="Group 24">
            <a:extLst>
              <a:ext uri="{C183D7F6-B498-43B3-948B-1728B52AA6E4}">
                <adec:decorative xmlns:adec="http://schemas.microsoft.com/office/drawing/2017/decorative" val="1"/>
              </a:ext>
            </a:extLst>
          </p:cNvPr>
          <p:cNvGrpSpPr/>
          <p:nvPr/>
        </p:nvGrpSpPr>
        <p:grpSpPr>
          <a:xfrm>
            <a:off x="9139474" y="1664201"/>
            <a:ext cx="8774341" cy="2984280"/>
            <a:chOff x="-1192" y="7743"/>
            <a:chExt cx="2310937" cy="785982"/>
          </a:xfrm>
        </p:grpSpPr>
        <p:sp>
          <p:nvSpPr>
            <p:cNvPr id="25" name="Freeform 25"/>
            <p:cNvSpPr/>
            <p:nvPr/>
          </p:nvSpPr>
          <p:spPr>
            <a:xfrm>
              <a:off x="-1192" y="7743"/>
              <a:ext cx="2310937" cy="249981"/>
            </a:xfrm>
            <a:custGeom>
              <a:avLst/>
              <a:gdLst/>
              <a:ahLst/>
              <a:cxnLst/>
              <a:rect l="l" t="t" r="r" b="b"/>
              <a:pathLst>
                <a:path w="2310937" h="249981">
                  <a:moveTo>
                    <a:pt x="44999" y="0"/>
                  </a:moveTo>
                  <a:lnTo>
                    <a:pt x="2265938" y="0"/>
                  </a:lnTo>
                  <a:cubicBezTo>
                    <a:pt x="2290791" y="0"/>
                    <a:pt x="2310937" y="20147"/>
                    <a:pt x="2310937" y="44999"/>
                  </a:cubicBezTo>
                  <a:lnTo>
                    <a:pt x="2310937" y="204982"/>
                  </a:lnTo>
                  <a:cubicBezTo>
                    <a:pt x="2310937" y="229834"/>
                    <a:pt x="2290791" y="249981"/>
                    <a:pt x="2265938" y="249981"/>
                  </a:cubicBezTo>
                  <a:lnTo>
                    <a:pt x="44999" y="249981"/>
                  </a:lnTo>
                  <a:cubicBezTo>
                    <a:pt x="20147" y="249981"/>
                    <a:pt x="0" y="229834"/>
                    <a:pt x="0" y="204982"/>
                  </a:cubicBezTo>
                  <a:lnTo>
                    <a:pt x="0" y="44999"/>
                  </a:lnTo>
                  <a:cubicBezTo>
                    <a:pt x="0" y="20147"/>
                    <a:pt x="20147" y="0"/>
                    <a:pt x="44999" y="0"/>
                  </a:cubicBezTo>
                  <a:close/>
                </a:path>
              </a:pathLst>
            </a:custGeom>
            <a:solidFill>
              <a:srgbClr val="E64134"/>
            </a:solidFill>
          </p:spPr>
          <p:txBody>
            <a:bodyPr/>
            <a:lstStyle/>
            <a:p>
              <a:endParaRPr lang="en-GB"/>
            </a:p>
          </p:txBody>
        </p:sp>
        <p:sp>
          <p:nvSpPr>
            <p:cNvPr id="26" name="TextBox 26"/>
            <p:cNvSpPr txBox="1"/>
            <p:nvPr/>
          </p:nvSpPr>
          <p:spPr>
            <a:xfrm>
              <a:off x="4375" y="9500"/>
              <a:ext cx="2287881" cy="784225"/>
            </a:xfrm>
            <a:prstGeom prst="rect">
              <a:avLst/>
            </a:prstGeom>
          </p:spPr>
          <p:txBody>
            <a:bodyPr lIns="127000" tIns="127000" rIns="127000" bIns="127000" rtlCol="0" anchor="ctr"/>
            <a:lstStyle/>
            <a:p>
              <a:pPr algn="ctr">
                <a:lnSpc>
                  <a:spcPts val="2200"/>
                </a:lnSpc>
              </a:pPr>
              <a:r>
                <a:rPr lang="en-US" sz="2200" dirty="0">
                  <a:solidFill>
                    <a:srgbClr val="FFFFFF"/>
                  </a:solidFill>
                  <a:latin typeface="League Spartan"/>
                </a:rPr>
                <a:t>Difficulty in understanding the consequences of their actions</a:t>
              </a:r>
            </a:p>
          </p:txBody>
        </p:sp>
      </p:grpSp>
      <p:grpSp>
        <p:nvGrpSpPr>
          <p:cNvPr id="27" name="Group 27">
            <a:extLst>
              <a:ext uri="{C183D7F6-B498-43B3-948B-1728B52AA6E4}">
                <adec:decorative xmlns:adec="http://schemas.microsoft.com/office/drawing/2017/decorative" val="1"/>
              </a:ext>
            </a:extLst>
          </p:cNvPr>
          <p:cNvGrpSpPr/>
          <p:nvPr/>
        </p:nvGrpSpPr>
        <p:grpSpPr>
          <a:xfrm>
            <a:off x="9144000" y="4256790"/>
            <a:ext cx="8774341" cy="4465453"/>
            <a:chOff x="0" y="-998857"/>
            <a:chExt cx="2310937" cy="1176088"/>
          </a:xfrm>
        </p:grpSpPr>
        <p:sp>
          <p:nvSpPr>
            <p:cNvPr id="28" name="Freeform 28"/>
            <p:cNvSpPr/>
            <p:nvPr/>
          </p:nvSpPr>
          <p:spPr>
            <a:xfrm>
              <a:off x="0" y="0"/>
              <a:ext cx="2310937" cy="177231"/>
            </a:xfrm>
            <a:custGeom>
              <a:avLst/>
              <a:gdLst/>
              <a:ahLst/>
              <a:cxnLst/>
              <a:rect l="l" t="t" r="r" b="b"/>
              <a:pathLst>
                <a:path w="2310937" h="177231">
                  <a:moveTo>
                    <a:pt x="44999" y="0"/>
                  </a:moveTo>
                  <a:lnTo>
                    <a:pt x="2265938" y="0"/>
                  </a:lnTo>
                  <a:cubicBezTo>
                    <a:pt x="2290791" y="0"/>
                    <a:pt x="2310937" y="20147"/>
                    <a:pt x="2310937" y="44999"/>
                  </a:cubicBezTo>
                  <a:lnTo>
                    <a:pt x="2310937" y="132232"/>
                  </a:lnTo>
                  <a:cubicBezTo>
                    <a:pt x="2310937" y="157084"/>
                    <a:pt x="2290791" y="177231"/>
                    <a:pt x="2265938" y="177231"/>
                  </a:cubicBezTo>
                  <a:lnTo>
                    <a:pt x="44999" y="177231"/>
                  </a:lnTo>
                  <a:cubicBezTo>
                    <a:pt x="20147" y="177231"/>
                    <a:pt x="0" y="157084"/>
                    <a:pt x="0" y="132232"/>
                  </a:cubicBezTo>
                  <a:lnTo>
                    <a:pt x="0" y="44999"/>
                  </a:lnTo>
                  <a:cubicBezTo>
                    <a:pt x="0" y="20147"/>
                    <a:pt x="20147" y="0"/>
                    <a:pt x="44999" y="0"/>
                  </a:cubicBezTo>
                  <a:close/>
                </a:path>
              </a:pathLst>
            </a:custGeom>
            <a:solidFill>
              <a:srgbClr val="2527E9"/>
            </a:solidFill>
          </p:spPr>
          <p:txBody>
            <a:bodyPr/>
            <a:lstStyle/>
            <a:p>
              <a:endParaRPr lang="en-GB"/>
            </a:p>
          </p:txBody>
        </p:sp>
        <p:sp>
          <p:nvSpPr>
            <p:cNvPr id="29" name="TextBox 29"/>
            <p:cNvSpPr txBox="1"/>
            <p:nvPr/>
          </p:nvSpPr>
          <p:spPr>
            <a:xfrm>
              <a:off x="719120" y="-998857"/>
              <a:ext cx="812800" cy="784225"/>
            </a:xfrm>
            <a:prstGeom prst="rect">
              <a:avLst/>
            </a:prstGeom>
          </p:spPr>
          <p:txBody>
            <a:bodyPr lIns="127000" tIns="127000" rIns="127000" bIns="127000" rtlCol="0" anchor="ctr"/>
            <a:lstStyle/>
            <a:p>
              <a:pPr algn="ctr">
                <a:lnSpc>
                  <a:spcPts val="2200"/>
                </a:lnSpc>
              </a:pPr>
              <a:r>
                <a:rPr lang="en-US" sz="2200" dirty="0">
                  <a:solidFill>
                    <a:srgbClr val="FFFFFF"/>
                  </a:solidFill>
                  <a:latin typeface="League Spartan"/>
                </a:rPr>
                <a:t>Low self-esteem</a:t>
              </a:r>
            </a:p>
          </p:txBody>
        </p:sp>
      </p:grpSp>
      <p:grpSp>
        <p:nvGrpSpPr>
          <p:cNvPr id="31" name="Group 31">
            <a:extLst>
              <a:ext uri="{C183D7F6-B498-43B3-948B-1728B52AA6E4}">
                <adec:decorative xmlns:adec="http://schemas.microsoft.com/office/drawing/2017/decorative" val="1"/>
              </a:ext>
            </a:extLst>
          </p:cNvPr>
          <p:cNvGrpSpPr/>
          <p:nvPr/>
        </p:nvGrpSpPr>
        <p:grpSpPr>
          <a:xfrm>
            <a:off x="9141737" y="-307122"/>
            <a:ext cx="8774341" cy="2977598"/>
            <a:chOff x="-596" y="-276645"/>
            <a:chExt cx="2310937" cy="784225"/>
          </a:xfrm>
        </p:grpSpPr>
        <p:sp>
          <p:nvSpPr>
            <p:cNvPr id="32" name="Freeform 32"/>
            <p:cNvSpPr/>
            <p:nvPr/>
          </p:nvSpPr>
          <p:spPr>
            <a:xfrm>
              <a:off x="-596" y="-5129"/>
              <a:ext cx="2310937" cy="194671"/>
            </a:xfrm>
            <a:custGeom>
              <a:avLst/>
              <a:gdLst/>
              <a:ahLst/>
              <a:cxnLst/>
              <a:rect l="l" t="t" r="r" b="b"/>
              <a:pathLst>
                <a:path w="2310937" h="194671">
                  <a:moveTo>
                    <a:pt x="44999" y="0"/>
                  </a:moveTo>
                  <a:lnTo>
                    <a:pt x="2265938" y="0"/>
                  </a:lnTo>
                  <a:cubicBezTo>
                    <a:pt x="2290791" y="0"/>
                    <a:pt x="2310937" y="20147"/>
                    <a:pt x="2310937" y="44999"/>
                  </a:cubicBezTo>
                  <a:lnTo>
                    <a:pt x="2310937" y="149671"/>
                  </a:lnTo>
                  <a:cubicBezTo>
                    <a:pt x="2310937" y="174524"/>
                    <a:pt x="2290791" y="194671"/>
                    <a:pt x="2265938" y="194671"/>
                  </a:cubicBezTo>
                  <a:lnTo>
                    <a:pt x="44999" y="194671"/>
                  </a:lnTo>
                  <a:cubicBezTo>
                    <a:pt x="20147" y="194671"/>
                    <a:pt x="0" y="174524"/>
                    <a:pt x="0" y="149671"/>
                  </a:cubicBezTo>
                  <a:lnTo>
                    <a:pt x="0" y="44999"/>
                  </a:lnTo>
                  <a:cubicBezTo>
                    <a:pt x="0" y="20147"/>
                    <a:pt x="20147" y="0"/>
                    <a:pt x="44999" y="0"/>
                  </a:cubicBezTo>
                  <a:close/>
                </a:path>
              </a:pathLst>
            </a:custGeom>
            <a:solidFill>
              <a:srgbClr val="FEDF32"/>
            </a:solidFill>
          </p:spPr>
          <p:txBody>
            <a:bodyPr/>
            <a:lstStyle/>
            <a:p>
              <a:endParaRPr lang="en-GB"/>
            </a:p>
          </p:txBody>
        </p:sp>
        <p:sp>
          <p:nvSpPr>
            <p:cNvPr id="33" name="TextBox 33"/>
            <p:cNvSpPr txBox="1"/>
            <p:nvPr/>
          </p:nvSpPr>
          <p:spPr>
            <a:xfrm>
              <a:off x="90311" y="-276645"/>
              <a:ext cx="2107259" cy="784225"/>
            </a:xfrm>
            <a:prstGeom prst="rect">
              <a:avLst/>
            </a:prstGeom>
          </p:spPr>
          <p:txBody>
            <a:bodyPr lIns="127000" tIns="127000" rIns="127000" bIns="127000" rtlCol="0" anchor="ctr"/>
            <a:lstStyle/>
            <a:p>
              <a:pPr algn="ctr">
                <a:lnSpc>
                  <a:spcPts val="2200"/>
                </a:lnSpc>
              </a:pPr>
              <a:r>
                <a:rPr lang="en-US" sz="2200" dirty="0">
                  <a:solidFill>
                    <a:srgbClr val="000000"/>
                  </a:solidFill>
                  <a:latin typeface="League Spartan"/>
                </a:rPr>
                <a:t>Feeling socially isolated</a:t>
              </a:r>
            </a:p>
          </p:txBody>
        </p:sp>
      </p:grpSp>
      <p:sp>
        <p:nvSpPr>
          <p:cNvPr id="5" name="TextBox 5"/>
          <p:cNvSpPr txBox="1">
            <a:spLocks noGrp="1"/>
          </p:cNvSpPr>
          <p:nvPr>
            <p:ph type="title" idx="4294967295"/>
          </p:nvPr>
        </p:nvSpPr>
        <p:spPr>
          <a:xfrm>
            <a:off x="728780" y="3853342"/>
            <a:ext cx="7815542" cy="12287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9600"/>
              </a:lnSpc>
              <a:spcBef>
                <a:spcPct val="0"/>
              </a:spcBef>
              <a:spcAft>
                <a:spcPts val="0"/>
              </a:spcAft>
              <a:buClrTx/>
              <a:buSzTx/>
              <a:buFontTx/>
              <a:buNone/>
              <a:tabLst/>
              <a:defRPr/>
            </a:pPr>
            <a:r>
              <a:rPr kumimoji="0" lang="en-US" sz="8000" b="0" i="0" u="none" strike="noStrike" kern="1200" cap="none" spc="0" normalizeH="0" baseline="0" noProof="0" dirty="0">
                <a:ln>
                  <a:noFill/>
                </a:ln>
                <a:solidFill>
                  <a:srgbClr val="000000"/>
                </a:solidFill>
                <a:effectLst/>
                <a:uLnTx/>
                <a:uFillTx/>
                <a:latin typeface="ITC Avant Garde Gothic"/>
                <a:ea typeface="+mn-ea"/>
                <a:cs typeface="+mn-cs"/>
              </a:rPr>
              <a:t>Susceptibility</a:t>
            </a:r>
          </a:p>
        </p:txBody>
      </p:sp>
      <p:sp>
        <p:nvSpPr>
          <p:cNvPr id="30" name="TextBox 30"/>
          <p:cNvSpPr txBox="1"/>
          <p:nvPr/>
        </p:nvSpPr>
        <p:spPr>
          <a:xfrm>
            <a:off x="728780" y="5174453"/>
            <a:ext cx="7397282" cy="1249680"/>
          </a:xfrm>
          <a:prstGeom prst="rect">
            <a:avLst/>
          </a:prstGeom>
        </p:spPr>
        <p:txBody>
          <a:bodyPr lIns="0" tIns="0" rIns="0" bIns="0" rtlCol="0" anchor="t">
            <a:spAutoFit/>
          </a:bodyPr>
          <a:lstStyle/>
          <a:p>
            <a:pPr>
              <a:lnSpc>
                <a:spcPts val="2520"/>
              </a:lnSpc>
            </a:pPr>
            <a:r>
              <a:rPr lang="en-US" sz="1800" dirty="0">
                <a:solidFill>
                  <a:srgbClr val="000000"/>
                </a:solidFill>
                <a:latin typeface="ITC Avant Garde Gothic"/>
              </a:rPr>
              <a:t>Children from all kinds of backgrounds can be </a:t>
            </a:r>
            <a:r>
              <a:rPr lang="en-US" sz="1800" dirty="0" err="1">
                <a:solidFill>
                  <a:srgbClr val="000000"/>
                </a:solidFill>
                <a:latin typeface="ITC Avant Garde Gothic"/>
              </a:rPr>
              <a:t>radicalised</a:t>
            </a:r>
            <a:r>
              <a:rPr lang="en-US" sz="1800" dirty="0">
                <a:solidFill>
                  <a:srgbClr val="000000"/>
                </a:solidFill>
                <a:latin typeface="ITC Avant Garde Gothic"/>
              </a:rPr>
              <a:t>. The examples to the right show some factors that may make some young people more susceptible to </a:t>
            </a:r>
            <a:r>
              <a:rPr lang="en-US" sz="1800" dirty="0" err="1">
                <a:solidFill>
                  <a:srgbClr val="000000"/>
                </a:solidFill>
                <a:latin typeface="ITC Avant Garde Gothic"/>
              </a:rPr>
              <a:t>radicalisation</a:t>
            </a:r>
            <a:r>
              <a:rPr lang="en-US" sz="1800" dirty="0">
                <a:solidFill>
                  <a:srgbClr val="000000"/>
                </a:solidFill>
                <a:latin typeface="ITC Avant Garde Gothic"/>
              </a:rPr>
              <a:t> and extremist narratives than others.</a:t>
            </a:r>
          </a:p>
        </p:txBody>
      </p:sp>
      <p:sp>
        <p:nvSpPr>
          <p:cNvPr id="34" name="TextBox 20">
            <a:extLst>
              <a:ext uri="{FF2B5EF4-FFF2-40B4-BE49-F238E27FC236}">
                <a16:creationId xmlns:a16="http://schemas.microsoft.com/office/drawing/2014/main" id="{4D2BA31B-68F0-BE7D-7F2C-690D30EF3CD5}"/>
              </a:ext>
            </a:extLst>
          </p:cNvPr>
          <p:cNvSpPr txBox="1"/>
          <p:nvPr/>
        </p:nvSpPr>
        <p:spPr>
          <a:xfrm>
            <a:off x="9950146" y="-542972"/>
            <a:ext cx="7152995" cy="2977603"/>
          </a:xfrm>
          <a:prstGeom prst="rect">
            <a:avLst/>
          </a:prstGeom>
        </p:spPr>
        <p:txBody>
          <a:bodyPr lIns="50800" tIns="50800" rIns="50800" bIns="50800" rtlCol="0" anchor="b"/>
          <a:lstStyle/>
          <a:p>
            <a:pPr algn="ctr">
              <a:lnSpc>
                <a:spcPts val="2200"/>
              </a:lnSpc>
            </a:pPr>
            <a:r>
              <a:rPr lang="en-US" sz="2200" dirty="0">
                <a:solidFill>
                  <a:srgbClr val="FFFFFF"/>
                </a:solidFill>
                <a:latin typeface="League Spartan"/>
              </a:rPr>
              <a:t>Questioning their place in society</a:t>
            </a:r>
          </a:p>
        </p:txBody>
      </p:sp>
      <p:sp>
        <p:nvSpPr>
          <p:cNvPr id="35" name="TextBox 20">
            <a:extLst>
              <a:ext uri="{FF2B5EF4-FFF2-40B4-BE49-F238E27FC236}">
                <a16:creationId xmlns:a16="http://schemas.microsoft.com/office/drawing/2014/main" id="{24B92072-0D74-ADFD-8AD6-67972B566559}"/>
              </a:ext>
            </a:extLst>
          </p:cNvPr>
          <p:cNvSpPr txBox="1"/>
          <p:nvPr/>
        </p:nvSpPr>
        <p:spPr>
          <a:xfrm>
            <a:off x="10051363" y="5661490"/>
            <a:ext cx="7152995" cy="2977603"/>
          </a:xfrm>
          <a:prstGeom prst="rect">
            <a:avLst/>
          </a:prstGeom>
        </p:spPr>
        <p:txBody>
          <a:bodyPr lIns="50800" tIns="50800" rIns="50800" bIns="50800" rtlCol="0" anchor="b"/>
          <a:lstStyle/>
          <a:p>
            <a:pPr algn="ctr">
              <a:lnSpc>
                <a:spcPts val="2200"/>
              </a:lnSpc>
            </a:pPr>
            <a:r>
              <a:rPr lang="en-US" sz="2200" dirty="0">
                <a:solidFill>
                  <a:srgbClr val="FFFFFF"/>
                </a:solidFill>
                <a:latin typeface="League Spartan"/>
              </a:rPr>
              <a:t>Experiencing a traumatic event</a:t>
            </a:r>
          </a:p>
        </p:txBody>
      </p:sp>
      <p:sp>
        <p:nvSpPr>
          <p:cNvPr id="36" name="TextBox 23">
            <a:extLst>
              <a:ext uri="{FF2B5EF4-FFF2-40B4-BE49-F238E27FC236}">
                <a16:creationId xmlns:a16="http://schemas.microsoft.com/office/drawing/2014/main" id="{6E282216-7216-205D-A247-9BD955485394}"/>
              </a:ext>
            </a:extLst>
          </p:cNvPr>
          <p:cNvSpPr txBox="1"/>
          <p:nvPr/>
        </p:nvSpPr>
        <p:spPr>
          <a:xfrm>
            <a:off x="9395926" y="5034077"/>
            <a:ext cx="8297662" cy="2977599"/>
          </a:xfrm>
          <a:prstGeom prst="rect">
            <a:avLst/>
          </a:prstGeom>
        </p:spPr>
        <p:txBody>
          <a:bodyPr lIns="127000" tIns="127000" rIns="127000" bIns="127000" rtlCol="0" anchor="ctr"/>
          <a:lstStyle/>
          <a:p>
            <a:pPr algn="ctr">
              <a:lnSpc>
                <a:spcPts val="2200"/>
              </a:lnSpc>
            </a:pPr>
            <a:r>
              <a:rPr lang="en-US" sz="2200" dirty="0">
                <a:solidFill>
                  <a:srgbClr val="000000"/>
                </a:solidFill>
                <a:latin typeface="League Spartan"/>
              </a:rPr>
              <a:t>Issues with family and at home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EDF3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7168671"/>
            <a:ext cx="18288000" cy="1610744"/>
            <a:chOff x="0" y="0"/>
            <a:chExt cx="4816593" cy="424229"/>
          </a:xfrm>
        </p:grpSpPr>
        <p:sp>
          <p:nvSpPr>
            <p:cNvPr id="3" name="Freeform 3"/>
            <p:cNvSpPr/>
            <p:nvPr/>
          </p:nvSpPr>
          <p:spPr>
            <a:xfrm>
              <a:off x="0" y="0"/>
              <a:ext cx="4816592" cy="424229"/>
            </a:xfrm>
            <a:custGeom>
              <a:avLst/>
              <a:gdLst/>
              <a:ahLst/>
              <a:cxnLst/>
              <a:rect l="l" t="t" r="r" b="b"/>
              <a:pathLst>
                <a:path w="4816592" h="424229">
                  <a:moveTo>
                    <a:pt x="0" y="0"/>
                  </a:moveTo>
                  <a:lnTo>
                    <a:pt x="4816592" y="0"/>
                  </a:lnTo>
                  <a:lnTo>
                    <a:pt x="4816592" y="424229"/>
                  </a:lnTo>
                  <a:lnTo>
                    <a:pt x="0" y="424229"/>
                  </a:lnTo>
                  <a:close/>
                </a:path>
              </a:pathLst>
            </a:custGeom>
            <a:solidFill>
              <a:srgbClr val="FFFFFF"/>
            </a:solidFill>
          </p:spPr>
          <p:txBody>
            <a:bodyPr/>
            <a:lstStyle/>
            <a:p>
              <a:endParaRPr lang="en-GB"/>
            </a:p>
          </p:txBody>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sp>
        <p:nvSpPr>
          <p:cNvPr id="5" name="TextBox 5"/>
          <p:cNvSpPr txBox="1">
            <a:spLocks noGrp="1"/>
          </p:cNvSpPr>
          <p:nvPr>
            <p:ph type="title" idx="4294967295"/>
          </p:nvPr>
        </p:nvSpPr>
        <p:spPr>
          <a:xfrm>
            <a:off x="670824" y="7321580"/>
            <a:ext cx="16588476" cy="13049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320"/>
              </a:lnSpc>
              <a:spcBef>
                <a:spcPct val="0"/>
              </a:spcBef>
              <a:spcAft>
                <a:spcPts val="0"/>
              </a:spcAft>
              <a:buClrTx/>
              <a:buSzTx/>
              <a:buFontTx/>
              <a:buNone/>
              <a:tabLst/>
              <a:defRPr/>
            </a:pPr>
            <a:r>
              <a:rPr kumimoji="0" lang="en-US" sz="8600" b="0" i="0" u="none" strike="noStrike" kern="1200" cap="none" spc="0" normalizeH="0" baseline="0" noProof="0" dirty="0">
                <a:ln>
                  <a:noFill/>
                </a:ln>
                <a:solidFill>
                  <a:srgbClr val="000000"/>
                </a:solidFill>
                <a:effectLst/>
                <a:uLnTx/>
                <a:uFillTx/>
                <a:latin typeface="ITC Avant Garde Gothic"/>
                <a:ea typeface="+mn-ea"/>
                <a:cs typeface="+mn-cs"/>
              </a:rPr>
              <a:t>Practical Tips and Guidance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C183D7F6-B498-43B3-948B-1728B52AA6E4}">
                <adec:decorative xmlns:adec="http://schemas.microsoft.com/office/drawing/2017/decorative" val="1"/>
              </a:ext>
            </a:extLst>
          </p:cNvPr>
          <p:cNvPicPr>
            <a:picLocks noChangeAspect="1"/>
          </p:cNvPicPr>
          <p:nvPr/>
        </p:nvPicPr>
        <p:blipFill>
          <a:blip r:embed="rId2"/>
          <a:srcRect/>
          <a:stretch>
            <a:fillRect/>
          </a:stretch>
        </p:blipFill>
        <p:spPr>
          <a:xfrm>
            <a:off x="0" y="0"/>
            <a:ext cx="6853714" cy="10287000"/>
          </a:xfrm>
          <a:prstGeom prst="rect">
            <a:avLst/>
          </a:prstGeom>
        </p:spPr>
      </p:pic>
      <p:sp>
        <p:nvSpPr>
          <p:cNvPr id="3" name="TextBox 3"/>
          <p:cNvSpPr txBox="1"/>
          <p:nvPr/>
        </p:nvSpPr>
        <p:spPr>
          <a:xfrm>
            <a:off x="7527290" y="3719674"/>
            <a:ext cx="10399056" cy="4492255"/>
          </a:xfrm>
          <a:prstGeom prst="rect">
            <a:avLst/>
          </a:prstGeom>
        </p:spPr>
        <p:txBody>
          <a:bodyPr lIns="0" tIns="0" rIns="0" bIns="0" rtlCol="0" anchor="t">
            <a:spAutoFit/>
          </a:bodyPr>
          <a:lstStyle/>
          <a:p>
            <a:pPr>
              <a:lnSpc>
                <a:spcPts val="3150"/>
              </a:lnSpc>
            </a:pPr>
            <a:r>
              <a:rPr lang="en-US" sz="2100" dirty="0">
                <a:solidFill>
                  <a:srgbClr val="000000"/>
                </a:solidFill>
                <a:latin typeface="League Spartan"/>
              </a:rPr>
              <a:t>Talking to your child about extremism and giving them the facts will help them to challenge extremist arguments.</a:t>
            </a:r>
          </a:p>
          <a:p>
            <a:pPr>
              <a:lnSpc>
                <a:spcPts val="3150"/>
              </a:lnSpc>
            </a:pPr>
            <a:endParaRPr lang="en-US" sz="2100" dirty="0">
              <a:solidFill>
                <a:srgbClr val="000000"/>
              </a:solidFill>
              <a:latin typeface="League Spartan"/>
            </a:endParaRPr>
          </a:p>
          <a:p>
            <a:pPr>
              <a:lnSpc>
                <a:spcPts val="3150"/>
              </a:lnSpc>
            </a:pPr>
            <a:r>
              <a:rPr lang="en-US" sz="2100" dirty="0">
                <a:solidFill>
                  <a:srgbClr val="000000"/>
                </a:solidFill>
                <a:latin typeface="League Spartan"/>
              </a:rPr>
              <a:t>Be honest with them and talk to them about extremism and </a:t>
            </a:r>
            <a:r>
              <a:rPr lang="en-US" sz="2100" dirty="0" err="1">
                <a:solidFill>
                  <a:srgbClr val="000000"/>
                </a:solidFill>
                <a:latin typeface="League Spartan"/>
              </a:rPr>
              <a:t>radicalisation</a:t>
            </a:r>
            <a:r>
              <a:rPr lang="en-US" sz="2100" dirty="0">
                <a:solidFill>
                  <a:srgbClr val="000000"/>
                </a:solidFill>
                <a:latin typeface="League Spartan"/>
              </a:rPr>
              <a:t> on a regular basis.</a:t>
            </a:r>
          </a:p>
          <a:p>
            <a:pPr>
              <a:lnSpc>
                <a:spcPts val="3150"/>
              </a:lnSpc>
            </a:pPr>
            <a:endParaRPr lang="en-US" sz="2100" dirty="0">
              <a:solidFill>
                <a:srgbClr val="000000"/>
              </a:solidFill>
              <a:latin typeface="League Spartan"/>
            </a:endParaRPr>
          </a:p>
          <a:p>
            <a:pPr>
              <a:lnSpc>
                <a:spcPts val="3150"/>
              </a:lnSpc>
            </a:pPr>
            <a:r>
              <a:rPr lang="en-US" sz="2100" dirty="0">
                <a:solidFill>
                  <a:srgbClr val="000000"/>
                </a:solidFill>
                <a:latin typeface="League Spartan"/>
              </a:rPr>
              <a:t>Teach your children to understand that just because something appears on a website, it doesn't mean it’s factually correct.</a:t>
            </a:r>
          </a:p>
          <a:p>
            <a:pPr>
              <a:lnSpc>
                <a:spcPts val="3150"/>
              </a:lnSpc>
            </a:pPr>
            <a:endParaRPr lang="en-US" sz="2100" dirty="0">
              <a:solidFill>
                <a:srgbClr val="000000"/>
              </a:solidFill>
              <a:latin typeface="League Spartan"/>
            </a:endParaRPr>
          </a:p>
          <a:p>
            <a:pPr>
              <a:lnSpc>
                <a:spcPts val="3150"/>
              </a:lnSpc>
            </a:pPr>
            <a:r>
              <a:rPr lang="en-US" sz="2100" dirty="0">
                <a:solidFill>
                  <a:srgbClr val="000000"/>
                </a:solidFill>
                <a:latin typeface="League Spartan"/>
              </a:rPr>
              <a:t>Talk to your child about online safety.</a:t>
            </a:r>
          </a:p>
          <a:p>
            <a:pPr>
              <a:lnSpc>
                <a:spcPts val="3150"/>
              </a:lnSpc>
            </a:pPr>
            <a:endParaRPr lang="en-US" sz="2100" dirty="0">
              <a:solidFill>
                <a:srgbClr val="000000"/>
              </a:solidFill>
              <a:latin typeface="League Spartan"/>
            </a:endParaRPr>
          </a:p>
        </p:txBody>
      </p:sp>
      <p:grpSp>
        <p:nvGrpSpPr>
          <p:cNvPr id="4" name="Group 4">
            <a:extLst>
              <a:ext uri="{C183D7F6-B498-43B3-948B-1728B52AA6E4}">
                <adec:decorative xmlns:adec="http://schemas.microsoft.com/office/drawing/2017/decorative" val="1"/>
              </a:ext>
            </a:extLst>
          </p:cNvPr>
          <p:cNvGrpSpPr/>
          <p:nvPr/>
        </p:nvGrpSpPr>
        <p:grpSpPr>
          <a:xfrm>
            <a:off x="0" y="1333500"/>
            <a:ext cx="18288000" cy="1414287"/>
            <a:chOff x="0" y="0"/>
            <a:chExt cx="4816593" cy="372487"/>
          </a:xfrm>
        </p:grpSpPr>
        <p:sp>
          <p:nvSpPr>
            <p:cNvPr id="5" name="Freeform 5"/>
            <p:cNvSpPr/>
            <p:nvPr/>
          </p:nvSpPr>
          <p:spPr>
            <a:xfrm>
              <a:off x="0" y="0"/>
              <a:ext cx="4816592" cy="372487"/>
            </a:xfrm>
            <a:custGeom>
              <a:avLst/>
              <a:gdLst/>
              <a:ahLst/>
              <a:cxnLst/>
              <a:rect l="l" t="t" r="r" b="b"/>
              <a:pathLst>
                <a:path w="4816592" h="372487">
                  <a:moveTo>
                    <a:pt x="0" y="0"/>
                  </a:moveTo>
                  <a:lnTo>
                    <a:pt x="4816592" y="0"/>
                  </a:lnTo>
                  <a:lnTo>
                    <a:pt x="4816592" y="372487"/>
                  </a:lnTo>
                  <a:lnTo>
                    <a:pt x="0" y="372487"/>
                  </a:lnTo>
                  <a:close/>
                </a:path>
              </a:pathLst>
            </a:custGeom>
            <a:solidFill>
              <a:srgbClr val="FEDF32"/>
            </a:solidFill>
          </p:spPr>
          <p:txBody>
            <a:bodyPr/>
            <a:lstStyle/>
            <a:p>
              <a:endParaRPr lang="en-GB"/>
            </a:p>
          </p:txBody>
        </p:sp>
        <p:sp>
          <p:nvSpPr>
            <p:cNvPr id="6" name="TextBox 6"/>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sp>
        <p:nvSpPr>
          <p:cNvPr id="8" name="TextBox 7">
            <a:extLst>
              <a:ext uri="{FF2B5EF4-FFF2-40B4-BE49-F238E27FC236}">
                <a16:creationId xmlns:a16="http://schemas.microsoft.com/office/drawing/2014/main" id="{861B4536-ABCD-22C6-149B-1969C94C84E7}"/>
              </a:ext>
            </a:extLst>
          </p:cNvPr>
          <p:cNvSpPr txBox="1">
            <a:spLocks/>
          </p:cNvSpPr>
          <p:nvPr/>
        </p:nvSpPr>
        <p:spPr>
          <a:xfrm>
            <a:off x="7391400" y="1497490"/>
            <a:ext cx="9732010" cy="12287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9600"/>
              </a:lnSpc>
              <a:defRPr/>
            </a:pPr>
            <a:r>
              <a:rPr lang="en-US" sz="8000">
                <a:solidFill>
                  <a:srgbClr val="000000"/>
                </a:solidFill>
                <a:latin typeface="ITC Avant Garde Gothic"/>
                <a:ea typeface="+mn-ea"/>
                <a:cs typeface="+mn-cs"/>
              </a:rPr>
              <a:t>What can you do?</a:t>
            </a:r>
            <a:endParaRPr lang="en-US" sz="8000" dirty="0">
              <a:solidFill>
                <a:srgbClr val="000000"/>
              </a:solidFill>
              <a:latin typeface="ITC Avant Garde Gothic"/>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051227" y="-1246184"/>
            <a:ext cx="8867114" cy="2954907"/>
            <a:chOff x="-1328928" y="-381155"/>
            <a:chExt cx="2335371" cy="778247"/>
          </a:xfrm>
        </p:grpSpPr>
        <p:sp>
          <p:nvSpPr>
            <p:cNvPr id="3" name="Freeform 3"/>
            <p:cNvSpPr/>
            <p:nvPr/>
          </p:nvSpPr>
          <p:spPr>
            <a:xfrm>
              <a:off x="-1304494" y="26316"/>
              <a:ext cx="2310937" cy="370776"/>
            </a:xfrm>
            <a:custGeom>
              <a:avLst/>
              <a:gdLst/>
              <a:ahLst/>
              <a:cxnLst/>
              <a:rect l="l" t="t" r="r" b="b"/>
              <a:pathLst>
                <a:path w="2310937" h="370776">
                  <a:moveTo>
                    <a:pt x="44999" y="0"/>
                  </a:moveTo>
                  <a:lnTo>
                    <a:pt x="2265938" y="0"/>
                  </a:lnTo>
                  <a:cubicBezTo>
                    <a:pt x="2290791" y="0"/>
                    <a:pt x="2310937" y="20147"/>
                    <a:pt x="2310937" y="44999"/>
                  </a:cubicBezTo>
                  <a:lnTo>
                    <a:pt x="2310937" y="325777"/>
                  </a:lnTo>
                  <a:cubicBezTo>
                    <a:pt x="2310937" y="350629"/>
                    <a:pt x="2290791" y="370776"/>
                    <a:pt x="2265938" y="370776"/>
                  </a:cubicBezTo>
                  <a:lnTo>
                    <a:pt x="44999" y="370776"/>
                  </a:lnTo>
                  <a:cubicBezTo>
                    <a:pt x="20147" y="370776"/>
                    <a:pt x="0" y="350629"/>
                    <a:pt x="0" y="325777"/>
                  </a:cubicBezTo>
                  <a:lnTo>
                    <a:pt x="0" y="44999"/>
                  </a:lnTo>
                  <a:cubicBezTo>
                    <a:pt x="0" y="20147"/>
                    <a:pt x="20147" y="0"/>
                    <a:pt x="44999" y="0"/>
                  </a:cubicBezTo>
                  <a:close/>
                </a:path>
              </a:pathLst>
            </a:custGeom>
            <a:solidFill>
              <a:srgbClr val="FEDF32"/>
            </a:solidFill>
          </p:spPr>
          <p:txBody>
            <a:bodyPr/>
            <a:lstStyle/>
            <a:p>
              <a:endParaRPr lang="en-GB" dirty="0"/>
            </a:p>
          </p:txBody>
        </p:sp>
        <p:sp>
          <p:nvSpPr>
            <p:cNvPr id="4" name="TextBox 4"/>
            <p:cNvSpPr txBox="1"/>
            <p:nvPr/>
          </p:nvSpPr>
          <p:spPr>
            <a:xfrm>
              <a:off x="-1328928" y="-381155"/>
              <a:ext cx="2328019" cy="765175"/>
            </a:xfrm>
            <a:prstGeom prst="rect">
              <a:avLst/>
            </a:prstGeom>
          </p:spPr>
          <p:txBody>
            <a:bodyPr lIns="50800" tIns="50800" rIns="50800" bIns="50800" rtlCol="0" anchor="b"/>
            <a:lstStyle/>
            <a:p>
              <a:pPr algn="ctr">
                <a:lnSpc>
                  <a:spcPts val="2499"/>
                </a:lnSpc>
              </a:pPr>
              <a:r>
                <a:rPr lang="en-US" sz="2499" dirty="0">
                  <a:solidFill>
                    <a:srgbClr val="000000"/>
                  </a:solidFill>
                  <a:latin typeface="League Spartan"/>
                </a:rPr>
                <a:t>Choose somewhere your child feels at ease and make it a time when you're unlikely to be interrupted.</a:t>
              </a:r>
            </a:p>
          </p:txBody>
        </p:sp>
      </p:grpSp>
      <p:sp>
        <p:nvSpPr>
          <p:cNvPr id="6" name="TextBox 6"/>
          <p:cNvSpPr txBox="1">
            <a:spLocks noGrp="1"/>
          </p:cNvSpPr>
          <p:nvPr>
            <p:ph type="title" idx="4294967295"/>
          </p:nvPr>
        </p:nvSpPr>
        <p:spPr>
          <a:xfrm>
            <a:off x="852489" y="2695575"/>
            <a:ext cx="7815542" cy="24479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9600"/>
              </a:lnSpc>
              <a:spcBef>
                <a:spcPct val="0"/>
              </a:spcBef>
              <a:spcAft>
                <a:spcPts val="0"/>
              </a:spcAft>
              <a:buClrTx/>
              <a:buSzTx/>
              <a:buFontTx/>
              <a:buNone/>
              <a:tabLst/>
              <a:defRPr/>
            </a:pPr>
            <a:r>
              <a:rPr kumimoji="0" lang="en-US" sz="8000" b="0" i="0" u="none" strike="noStrike" kern="1200" cap="none" spc="0" normalizeH="0" baseline="0" noProof="0" dirty="0">
                <a:ln>
                  <a:noFill/>
                </a:ln>
                <a:solidFill>
                  <a:srgbClr val="000000"/>
                </a:solidFill>
                <a:effectLst/>
                <a:uLnTx/>
                <a:uFillTx/>
                <a:latin typeface="ITC Avant Garde Gothic"/>
                <a:ea typeface="+mn-ea"/>
                <a:cs typeface="+mn-cs"/>
              </a:rPr>
              <a:t>Starting Conversations</a:t>
            </a:r>
          </a:p>
        </p:txBody>
      </p:sp>
      <p:sp>
        <p:nvSpPr>
          <p:cNvPr id="5" name="TextBox 5"/>
          <p:cNvSpPr txBox="1"/>
          <p:nvPr/>
        </p:nvSpPr>
        <p:spPr>
          <a:xfrm>
            <a:off x="852489" y="5236497"/>
            <a:ext cx="7428171" cy="1514475"/>
          </a:xfrm>
          <a:prstGeom prst="rect">
            <a:avLst/>
          </a:prstGeom>
        </p:spPr>
        <p:txBody>
          <a:bodyPr lIns="0" tIns="0" rIns="0" bIns="0" rtlCol="0" anchor="t">
            <a:spAutoFit/>
          </a:bodyPr>
          <a:lstStyle/>
          <a:p>
            <a:pPr marL="0" lvl="0" indent="0" algn="l">
              <a:lnSpc>
                <a:spcPts val="3000"/>
              </a:lnSpc>
              <a:spcBef>
                <a:spcPct val="0"/>
              </a:spcBef>
            </a:pPr>
            <a:r>
              <a:rPr lang="en-US" sz="2000">
                <a:solidFill>
                  <a:srgbClr val="000000"/>
                </a:solidFill>
                <a:latin typeface="League Spartan"/>
              </a:rPr>
              <a:t>It can sometimes be difficult to start serious conversations with young people. Here are some tips on how to get started, but remember - </a:t>
            </a:r>
            <a:r>
              <a:rPr lang="en-US" sz="2000">
                <a:solidFill>
                  <a:srgbClr val="E64134"/>
                </a:solidFill>
                <a:latin typeface="League Spartan"/>
              </a:rPr>
              <a:t>you know your child best and what works for you</a:t>
            </a:r>
          </a:p>
        </p:txBody>
      </p:sp>
      <p:grpSp>
        <p:nvGrpSpPr>
          <p:cNvPr id="7" name="Group 7">
            <a:extLst>
              <a:ext uri="{C183D7F6-B498-43B3-948B-1728B52AA6E4}">
                <adec:decorative xmlns:adec="http://schemas.microsoft.com/office/drawing/2017/decorative" val="1"/>
              </a:ext>
            </a:extLst>
          </p:cNvPr>
          <p:cNvGrpSpPr/>
          <p:nvPr/>
        </p:nvGrpSpPr>
        <p:grpSpPr>
          <a:xfrm>
            <a:off x="9144000" y="1962805"/>
            <a:ext cx="8774341" cy="3086101"/>
            <a:chOff x="0" y="0"/>
            <a:chExt cx="2310937" cy="812800"/>
          </a:xfrm>
        </p:grpSpPr>
        <p:sp>
          <p:nvSpPr>
            <p:cNvPr id="8" name="Freeform 8"/>
            <p:cNvSpPr/>
            <p:nvPr/>
          </p:nvSpPr>
          <p:spPr>
            <a:xfrm>
              <a:off x="0" y="0"/>
              <a:ext cx="2310937" cy="247352"/>
            </a:xfrm>
            <a:custGeom>
              <a:avLst/>
              <a:gdLst/>
              <a:ahLst/>
              <a:cxnLst/>
              <a:rect l="l" t="t" r="r" b="b"/>
              <a:pathLst>
                <a:path w="2310937" h="247352">
                  <a:moveTo>
                    <a:pt x="44999" y="0"/>
                  </a:moveTo>
                  <a:lnTo>
                    <a:pt x="2265938" y="0"/>
                  </a:lnTo>
                  <a:cubicBezTo>
                    <a:pt x="2290791" y="0"/>
                    <a:pt x="2310937" y="20147"/>
                    <a:pt x="2310937" y="44999"/>
                  </a:cubicBezTo>
                  <a:lnTo>
                    <a:pt x="2310937" y="202353"/>
                  </a:lnTo>
                  <a:cubicBezTo>
                    <a:pt x="2310937" y="227205"/>
                    <a:pt x="2290791" y="247352"/>
                    <a:pt x="2265938" y="247352"/>
                  </a:cubicBezTo>
                  <a:lnTo>
                    <a:pt x="44999" y="247352"/>
                  </a:lnTo>
                  <a:cubicBezTo>
                    <a:pt x="20147" y="247352"/>
                    <a:pt x="0" y="227205"/>
                    <a:pt x="0" y="202353"/>
                  </a:cubicBezTo>
                  <a:lnTo>
                    <a:pt x="0" y="44999"/>
                  </a:lnTo>
                  <a:cubicBezTo>
                    <a:pt x="0" y="20147"/>
                    <a:pt x="20147" y="0"/>
                    <a:pt x="44999" y="0"/>
                  </a:cubicBezTo>
                  <a:close/>
                </a:path>
              </a:pathLst>
            </a:custGeom>
            <a:solidFill>
              <a:srgbClr val="E64134"/>
            </a:solidFill>
          </p:spPr>
          <p:txBody>
            <a:bodyPr/>
            <a:lstStyle/>
            <a:p>
              <a:endParaRPr lang="en-GB"/>
            </a:p>
          </p:txBody>
        </p:sp>
        <p:sp>
          <p:nvSpPr>
            <p:cNvPr id="9" name="TextBox 9"/>
            <p:cNvSpPr txBox="1"/>
            <p:nvPr/>
          </p:nvSpPr>
          <p:spPr>
            <a:xfrm>
              <a:off x="0" y="47625"/>
              <a:ext cx="2267812" cy="765175"/>
            </a:xfrm>
            <a:prstGeom prst="rect">
              <a:avLst/>
            </a:prstGeom>
          </p:spPr>
          <p:txBody>
            <a:bodyPr lIns="50800" tIns="50800" rIns="50800" bIns="50800" rtlCol="0" anchor="t"/>
            <a:lstStyle/>
            <a:p>
              <a:pPr algn="ctr">
                <a:lnSpc>
                  <a:spcPts val="2499"/>
                </a:lnSpc>
              </a:pPr>
              <a:r>
                <a:rPr lang="en-US" sz="2499" dirty="0">
                  <a:solidFill>
                    <a:srgbClr val="FFFFFF"/>
                  </a:solidFill>
                  <a:latin typeface="League Spartan"/>
                </a:rPr>
                <a:t>Perhaps start the conversation when something relevant to extremism comes up on TV.</a:t>
              </a:r>
            </a:p>
          </p:txBody>
        </p:sp>
      </p:grpSp>
      <p:grpSp>
        <p:nvGrpSpPr>
          <p:cNvPr id="10" name="Group 10">
            <a:extLst>
              <a:ext uri="{C183D7F6-B498-43B3-948B-1728B52AA6E4}">
                <adec:decorative xmlns:adec="http://schemas.microsoft.com/office/drawing/2017/decorative" val="1"/>
              </a:ext>
            </a:extLst>
          </p:cNvPr>
          <p:cNvGrpSpPr/>
          <p:nvPr/>
        </p:nvGrpSpPr>
        <p:grpSpPr>
          <a:xfrm>
            <a:off x="9144000" y="3159145"/>
            <a:ext cx="8774341" cy="939165"/>
            <a:chOff x="0" y="0"/>
            <a:chExt cx="2310937" cy="247352"/>
          </a:xfrm>
        </p:grpSpPr>
        <p:sp>
          <p:nvSpPr>
            <p:cNvPr id="11" name="Freeform 11"/>
            <p:cNvSpPr/>
            <p:nvPr/>
          </p:nvSpPr>
          <p:spPr>
            <a:xfrm>
              <a:off x="0" y="0"/>
              <a:ext cx="2310937" cy="247352"/>
            </a:xfrm>
            <a:custGeom>
              <a:avLst/>
              <a:gdLst/>
              <a:ahLst/>
              <a:cxnLst/>
              <a:rect l="l" t="t" r="r" b="b"/>
              <a:pathLst>
                <a:path w="2310937" h="247352">
                  <a:moveTo>
                    <a:pt x="44999" y="0"/>
                  </a:moveTo>
                  <a:lnTo>
                    <a:pt x="2265938" y="0"/>
                  </a:lnTo>
                  <a:cubicBezTo>
                    <a:pt x="2290791" y="0"/>
                    <a:pt x="2310937" y="20147"/>
                    <a:pt x="2310937" y="44999"/>
                  </a:cubicBezTo>
                  <a:lnTo>
                    <a:pt x="2310937" y="202353"/>
                  </a:lnTo>
                  <a:cubicBezTo>
                    <a:pt x="2310937" y="227205"/>
                    <a:pt x="2290791" y="247352"/>
                    <a:pt x="2265938" y="247352"/>
                  </a:cubicBezTo>
                  <a:lnTo>
                    <a:pt x="44999" y="247352"/>
                  </a:lnTo>
                  <a:cubicBezTo>
                    <a:pt x="20147" y="247352"/>
                    <a:pt x="0" y="227205"/>
                    <a:pt x="0" y="202353"/>
                  </a:cubicBezTo>
                  <a:lnTo>
                    <a:pt x="0" y="44999"/>
                  </a:lnTo>
                  <a:cubicBezTo>
                    <a:pt x="0" y="20147"/>
                    <a:pt x="20147" y="0"/>
                    <a:pt x="44999" y="0"/>
                  </a:cubicBezTo>
                  <a:close/>
                </a:path>
              </a:pathLst>
            </a:custGeom>
            <a:solidFill>
              <a:srgbClr val="2527E9"/>
            </a:solidFill>
          </p:spPr>
          <p:txBody>
            <a:bodyPr/>
            <a:lstStyle/>
            <a:p>
              <a:endParaRPr lang="en-GB"/>
            </a:p>
          </p:txBody>
        </p:sp>
        <p:sp>
          <p:nvSpPr>
            <p:cNvPr id="12" name="TextBox 12"/>
            <p:cNvSpPr txBox="1"/>
            <p:nvPr/>
          </p:nvSpPr>
          <p:spPr>
            <a:xfrm>
              <a:off x="0" y="47625"/>
              <a:ext cx="812800" cy="765175"/>
            </a:xfrm>
            <a:prstGeom prst="rect">
              <a:avLst/>
            </a:prstGeom>
          </p:spPr>
          <p:txBody>
            <a:bodyPr lIns="50800" tIns="50800" rIns="50800" bIns="50800" rtlCol="0" anchor="b"/>
            <a:lstStyle/>
            <a:p>
              <a:pPr algn="ctr">
                <a:lnSpc>
                  <a:spcPts val="2499"/>
                </a:lnSpc>
              </a:pPr>
              <a:r>
                <a:rPr lang="en-US" sz="2499">
                  <a:solidFill>
                    <a:srgbClr val="FFFFFF"/>
                  </a:solidFill>
                  <a:latin typeface="League Spartan"/>
                </a:rPr>
                <a:t>Ask them what they know about the subject and their opinion on it.</a:t>
              </a:r>
            </a:p>
          </p:txBody>
        </p:sp>
      </p:grpSp>
      <p:grpSp>
        <p:nvGrpSpPr>
          <p:cNvPr id="13" name="Group 13">
            <a:extLst>
              <a:ext uri="{C183D7F6-B498-43B3-948B-1728B52AA6E4}">
                <adec:decorative xmlns:adec="http://schemas.microsoft.com/office/drawing/2017/decorative" val="1"/>
              </a:ext>
            </a:extLst>
          </p:cNvPr>
          <p:cNvGrpSpPr/>
          <p:nvPr/>
        </p:nvGrpSpPr>
        <p:grpSpPr>
          <a:xfrm>
            <a:off x="9073469" y="2191102"/>
            <a:ext cx="8915399" cy="3103548"/>
            <a:chOff x="-18576" y="-570043"/>
            <a:chExt cx="2348088" cy="817395"/>
          </a:xfrm>
        </p:grpSpPr>
        <p:sp>
          <p:nvSpPr>
            <p:cNvPr id="14" name="Freeform 14"/>
            <p:cNvSpPr/>
            <p:nvPr/>
          </p:nvSpPr>
          <p:spPr>
            <a:xfrm>
              <a:off x="0" y="0"/>
              <a:ext cx="2310937" cy="247352"/>
            </a:xfrm>
            <a:custGeom>
              <a:avLst/>
              <a:gdLst/>
              <a:ahLst/>
              <a:cxnLst/>
              <a:rect l="l" t="t" r="r" b="b"/>
              <a:pathLst>
                <a:path w="2310937" h="247352">
                  <a:moveTo>
                    <a:pt x="44999" y="0"/>
                  </a:moveTo>
                  <a:lnTo>
                    <a:pt x="2265938" y="0"/>
                  </a:lnTo>
                  <a:cubicBezTo>
                    <a:pt x="2290791" y="0"/>
                    <a:pt x="2310937" y="20147"/>
                    <a:pt x="2310937" y="44999"/>
                  </a:cubicBezTo>
                  <a:lnTo>
                    <a:pt x="2310937" y="202353"/>
                  </a:lnTo>
                  <a:cubicBezTo>
                    <a:pt x="2310937" y="227205"/>
                    <a:pt x="2290791" y="247352"/>
                    <a:pt x="2265938" y="247352"/>
                  </a:cubicBezTo>
                  <a:lnTo>
                    <a:pt x="44999" y="247352"/>
                  </a:lnTo>
                  <a:cubicBezTo>
                    <a:pt x="20147" y="247352"/>
                    <a:pt x="0" y="227205"/>
                    <a:pt x="0" y="202353"/>
                  </a:cubicBezTo>
                  <a:lnTo>
                    <a:pt x="0" y="44999"/>
                  </a:lnTo>
                  <a:cubicBezTo>
                    <a:pt x="0" y="20147"/>
                    <a:pt x="20147" y="0"/>
                    <a:pt x="44999" y="0"/>
                  </a:cubicBezTo>
                  <a:close/>
                </a:path>
              </a:pathLst>
            </a:custGeom>
            <a:solidFill>
              <a:srgbClr val="FEDF32"/>
            </a:solidFill>
          </p:spPr>
          <p:txBody>
            <a:bodyPr/>
            <a:lstStyle/>
            <a:p>
              <a:endParaRPr lang="en-GB"/>
            </a:p>
          </p:txBody>
        </p:sp>
        <p:sp>
          <p:nvSpPr>
            <p:cNvPr id="15" name="TextBox 15"/>
            <p:cNvSpPr txBox="1"/>
            <p:nvPr/>
          </p:nvSpPr>
          <p:spPr>
            <a:xfrm>
              <a:off x="-18576" y="-570043"/>
              <a:ext cx="2348088" cy="765175"/>
            </a:xfrm>
            <a:prstGeom prst="rect">
              <a:avLst/>
            </a:prstGeom>
          </p:spPr>
          <p:txBody>
            <a:bodyPr lIns="50800" tIns="50800" rIns="50800" bIns="50800" rtlCol="0" anchor="b"/>
            <a:lstStyle/>
            <a:p>
              <a:pPr algn="ctr">
                <a:lnSpc>
                  <a:spcPts val="2499"/>
                </a:lnSpc>
              </a:pPr>
              <a:r>
                <a:rPr lang="en-US" sz="2499" dirty="0">
                  <a:solidFill>
                    <a:srgbClr val="000000"/>
                  </a:solidFill>
                  <a:latin typeface="League Spartan"/>
                </a:rPr>
                <a:t>Ask questions that don't result in a yes or no answer.</a:t>
              </a:r>
            </a:p>
          </p:txBody>
        </p:sp>
      </p:grpSp>
      <p:grpSp>
        <p:nvGrpSpPr>
          <p:cNvPr id="16" name="Group 16">
            <a:extLst>
              <a:ext uri="{C183D7F6-B498-43B3-948B-1728B52AA6E4}">
                <adec:decorative xmlns:adec="http://schemas.microsoft.com/office/drawing/2017/decorative" val="1"/>
              </a:ext>
            </a:extLst>
          </p:cNvPr>
          <p:cNvGrpSpPr/>
          <p:nvPr/>
        </p:nvGrpSpPr>
        <p:grpSpPr>
          <a:xfrm>
            <a:off x="9144000" y="5551825"/>
            <a:ext cx="8774341" cy="3086101"/>
            <a:chOff x="0" y="0"/>
            <a:chExt cx="2310937" cy="812800"/>
          </a:xfrm>
        </p:grpSpPr>
        <p:sp>
          <p:nvSpPr>
            <p:cNvPr id="17" name="Freeform 17"/>
            <p:cNvSpPr/>
            <p:nvPr/>
          </p:nvSpPr>
          <p:spPr>
            <a:xfrm>
              <a:off x="0" y="0"/>
              <a:ext cx="2310937" cy="247352"/>
            </a:xfrm>
            <a:custGeom>
              <a:avLst/>
              <a:gdLst/>
              <a:ahLst/>
              <a:cxnLst/>
              <a:rect l="l" t="t" r="r" b="b"/>
              <a:pathLst>
                <a:path w="2310937" h="247352">
                  <a:moveTo>
                    <a:pt x="44999" y="0"/>
                  </a:moveTo>
                  <a:lnTo>
                    <a:pt x="2265938" y="0"/>
                  </a:lnTo>
                  <a:cubicBezTo>
                    <a:pt x="2290791" y="0"/>
                    <a:pt x="2310937" y="20147"/>
                    <a:pt x="2310937" y="44999"/>
                  </a:cubicBezTo>
                  <a:lnTo>
                    <a:pt x="2310937" y="202353"/>
                  </a:lnTo>
                  <a:cubicBezTo>
                    <a:pt x="2310937" y="227205"/>
                    <a:pt x="2290791" y="247352"/>
                    <a:pt x="2265938" y="247352"/>
                  </a:cubicBezTo>
                  <a:lnTo>
                    <a:pt x="44999" y="247352"/>
                  </a:lnTo>
                  <a:cubicBezTo>
                    <a:pt x="20147" y="247352"/>
                    <a:pt x="0" y="227205"/>
                    <a:pt x="0" y="202353"/>
                  </a:cubicBezTo>
                  <a:lnTo>
                    <a:pt x="0" y="44999"/>
                  </a:lnTo>
                  <a:cubicBezTo>
                    <a:pt x="0" y="20147"/>
                    <a:pt x="20147" y="0"/>
                    <a:pt x="44999" y="0"/>
                  </a:cubicBezTo>
                  <a:close/>
                </a:path>
              </a:pathLst>
            </a:custGeom>
            <a:solidFill>
              <a:srgbClr val="E64134"/>
            </a:solidFill>
          </p:spPr>
          <p:txBody>
            <a:bodyPr/>
            <a:lstStyle/>
            <a:p>
              <a:endParaRPr lang="en-GB"/>
            </a:p>
          </p:txBody>
        </p:sp>
        <p:sp>
          <p:nvSpPr>
            <p:cNvPr id="18" name="TextBox 18"/>
            <p:cNvSpPr txBox="1"/>
            <p:nvPr/>
          </p:nvSpPr>
          <p:spPr>
            <a:xfrm>
              <a:off x="0" y="47625"/>
              <a:ext cx="2227674" cy="765175"/>
            </a:xfrm>
            <a:prstGeom prst="rect">
              <a:avLst/>
            </a:prstGeom>
          </p:spPr>
          <p:txBody>
            <a:bodyPr lIns="50800" tIns="50800" rIns="50800" bIns="50800" rtlCol="0" anchor="t"/>
            <a:lstStyle/>
            <a:p>
              <a:pPr algn="ctr">
                <a:lnSpc>
                  <a:spcPts val="2499"/>
                </a:lnSpc>
              </a:pPr>
              <a:r>
                <a:rPr lang="en-US" sz="2499" dirty="0">
                  <a:solidFill>
                    <a:srgbClr val="FFFFFF"/>
                  </a:solidFill>
                  <a:latin typeface="League Spartan"/>
                </a:rPr>
                <a:t>Take care to listen to them and let them answer without interrupting.</a:t>
              </a:r>
            </a:p>
          </p:txBody>
        </p:sp>
      </p:grpSp>
      <p:grpSp>
        <p:nvGrpSpPr>
          <p:cNvPr id="19" name="Group 19">
            <a:extLst>
              <a:ext uri="{C183D7F6-B498-43B3-948B-1728B52AA6E4}">
                <adec:decorative xmlns:adec="http://schemas.microsoft.com/office/drawing/2017/decorative" val="1"/>
              </a:ext>
            </a:extLst>
          </p:cNvPr>
          <p:cNvGrpSpPr/>
          <p:nvPr/>
        </p:nvGrpSpPr>
        <p:grpSpPr>
          <a:xfrm>
            <a:off x="9144000" y="6748165"/>
            <a:ext cx="8774341" cy="624840"/>
            <a:chOff x="0" y="0"/>
            <a:chExt cx="2310937" cy="164567"/>
          </a:xfrm>
        </p:grpSpPr>
        <p:sp>
          <p:nvSpPr>
            <p:cNvPr id="20" name="Freeform 20"/>
            <p:cNvSpPr/>
            <p:nvPr/>
          </p:nvSpPr>
          <p:spPr>
            <a:xfrm>
              <a:off x="0" y="0"/>
              <a:ext cx="2310937" cy="164567"/>
            </a:xfrm>
            <a:custGeom>
              <a:avLst/>
              <a:gdLst/>
              <a:ahLst/>
              <a:cxnLst/>
              <a:rect l="l" t="t" r="r" b="b"/>
              <a:pathLst>
                <a:path w="2310937" h="164567">
                  <a:moveTo>
                    <a:pt x="44999" y="0"/>
                  </a:moveTo>
                  <a:lnTo>
                    <a:pt x="2265938" y="0"/>
                  </a:lnTo>
                  <a:cubicBezTo>
                    <a:pt x="2290791" y="0"/>
                    <a:pt x="2310937" y="20147"/>
                    <a:pt x="2310937" y="44999"/>
                  </a:cubicBezTo>
                  <a:lnTo>
                    <a:pt x="2310937" y="119568"/>
                  </a:lnTo>
                  <a:cubicBezTo>
                    <a:pt x="2310937" y="144420"/>
                    <a:pt x="2290791" y="164567"/>
                    <a:pt x="2265938" y="164567"/>
                  </a:cubicBezTo>
                  <a:lnTo>
                    <a:pt x="44999" y="164567"/>
                  </a:lnTo>
                  <a:cubicBezTo>
                    <a:pt x="20147" y="164567"/>
                    <a:pt x="0" y="144420"/>
                    <a:pt x="0" y="119568"/>
                  </a:cubicBezTo>
                  <a:lnTo>
                    <a:pt x="0" y="44999"/>
                  </a:lnTo>
                  <a:cubicBezTo>
                    <a:pt x="0" y="20147"/>
                    <a:pt x="20147" y="0"/>
                    <a:pt x="44999" y="0"/>
                  </a:cubicBezTo>
                  <a:close/>
                </a:path>
              </a:pathLst>
            </a:custGeom>
            <a:solidFill>
              <a:srgbClr val="2527E9"/>
            </a:solidFill>
          </p:spPr>
          <p:txBody>
            <a:bodyPr/>
            <a:lstStyle/>
            <a:p>
              <a:endParaRPr lang="en-GB"/>
            </a:p>
          </p:txBody>
        </p:sp>
        <p:sp>
          <p:nvSpPr>
            <p:cNvPr id="21" name="TextBox 21"/>
            <p:cNvSpPr txBox="1"/>
            <p:nvPr/>
          </p:nvSpPr>
          <p:spPr>
            <a:xfrm>
              <a:off x="0" y="47625"/>
              <a:ext cx="812800" cy="765175"/>
            </a:xfrm>
            <a:prstGeom prst="rect">
              <a:avLst/>
            </a:prstGeom>
          </p:spPr>
          <p:txBody>
            <a:bodyPr lIns="50800" tIns="50800" rIns="50800" bIns="50800" rtlCol="0" anchor="b"/>
            <a:lstStyle/>
            <a:p>
              <a:pPr algn="ctr">
                <a:lnSpc>
                  <a:spcPts val="2499"/>
                </a:lnSpc>
              </a:pPr>
              <a:r>
                <a:rPr lang="en-US" sz="2499">
                  <a:solidFill>
                    <a:srgbClr val="FFFFFF"/>
                  </a:solidFill>
                  <a:latin typeface="League Spartan"/>
                </a:rPr>
                <a:t>Encourage them to ask you any questions.</a:t>
              </a:r>
            </a:p>
          </p:txBody>
        </p:sp>
      </p:grpSp>
      <p:grpSp>
        <p:nvGrpSpPr>
          <p:cNvPr id="22" name="Group 22">
            <a:extLst>
              <a:ext uri="{C183D7F6-B498-43B3-948B-1728B52AA6E4}">
                <adec:decorative xmlns:adec="http://schemas.microsoft.com/office/drawing/2017/decorative" val="1"/>
              </a:ext>
            </a:extLst>
          </p:cNvPr>
          <p:cNvGrpSpPr/>
          <p:nvPr/>
        </p:nvGrpSpPr>
        <p:grpSpPr>
          <a:xfrm>
            <a:off x="9144000" y="5294648"/>
            <a:ext cx="8774341" cy="2968008"/>
            <a:chOff x="0" y="-615118"/>
            <a:chExt cx="2310937" cy="781696"/>
          </a:xfrm>
        </p:grpSpPr>
        <p:sp>
          <p:nvSpPr>
            <p:cNvPr id="23" name="Freeform 23"/>
            <p:cNvSpPr/>
            <p:nvPr/>
          </p:nvSpPr>
          <p:spPr>
            <a:xfrm>
              <a:off x="0" y="0"/>
              <a:ext cx="2310937" cy="166578"/>
            </a:xfrm>
            <a:custGeom>
              <a:avLst/>
              <a:gdLst/>
              <a:ahLst/>
              <a:cxnLst/>
              <a:rect l="l" t="t" r="r" b="b"/>
              <a:pathLst>
                <a:path w="2310937" h="166578">
                  <a:moveTo>
                    <a:pt x="44999" y="0"/>
                  </a:moveTo>
                  <a:lnTo>
                    <a:pt x="2265938" y="0"/>
                  </a:lnTo>
                  <a:cubicBezTo>
                    <a:pt x="2290791" y="0"/>
                    <a:pt x="2310937" y="20147"/>
                    <a:pt x="2310937" y="44999"/>
                  </a:cubicBezTo>
                  <a:lnTo>
                    <a:pt x="2310937" y="121579"/>
                  </a:lnTo>
                  <a:cubicBezTo>
                    <a:pt x="2310937" y="146432"/>
                    <a:pt x="2290791" y="166578"/>
                    <a:pt x="2265938" y="166578"/>
                  </a:cubicBezTo>
                  <a:lnTo>
                    <a:pt x="44999" y="166578"/>
                  </a:lnTo>
                  <a:cubicBezTo>
                    <a:pt x="20147" y="166578"/>
                    <a:pt x="0" y="146432"/>
                    <a:pt x="0" y="121579"/>
                  </a:cubicBezTo>
                  <a:lnTo>
                    <a:pt x="0" y="44999"/>
                  </a:lnTo>
                  <a:cubicBezTo>
                    <a:pt x="0" y="20147"/>
                    <a:pt x="20147" y="0"/>
                    <a:pt x="44999" y="0"/>
                  </a:cubicBezTo>
                  <a:close/>
                </a:path>
              </a:pathLst>
            </a:custGeom>
            <a:solidFill>
              <a:srgbClr val="FEDF32"/>
            </a:solidFill>
          </p:spPr>
          <p:txBody>
            <a:bodyPr/>
            <a:lstStyle/>
            <a:p>
              <a:endParaRPr lang="en-GB"/>
            </a:p>
          </p:txBody>
        </p:sp>
        <p:sp>
          <p:nvSpPr>
            <p:cNvPr id="24" name="TextBox 24"/>
            <p:cNvSpPr txBox="1"/>
            <p:nvPr/>
          </p:nvSpPr>
          <p:spPr>
            <a:xfrm>
              <a:off x="0" y="-615118"/>
              <a:ext cx="2303585" cy="765175"/>
            </a:xfrm>
            <a:prstGeom prst="rect">
              <a:avLst/>
            </a:prstGeom>
          </p:spPr>
          <p:txBody>
            <a:bodyPr lIns="50800" tIns="50800" rIns="50800" bIns="50800" rtlCol="0" anchor="b"/>
            <a:lstStyle/>
            <a:p>
              <a:pPr algn="ctr">
                <a:lnSpc>
                  <a:spcPts val="2499"/>
                </a:lnSpc>
              </a:pPr>
              <a:r>
                <a:rPr lang="en-US" sz="2499" dirty="0">
                  <a:solidFill>
                    <a:srgbClr val="000000"/>
                  </a:solidFill>
                  <a:latin typeface="League Spartan"/>
                </a:rPr>
                <a:t>Talk about your own views on extremism.</a:t>
              </a:r>
            </a:p>
          </p:txBody>
        </p:sp>
      </p:grpSp>
      <p:grpSp>
        <p:nvGrpSpPr>
          <p:cNvPr id="25" name="Group 25">
            <a:extLst>
              <a:ext uri="{C183D7F6-B498-43B3-948B-1728B52AA6E4}">
                <adec:decorative xmlns:adec="http://schemas.microsoft.com/office/drawing/2017/decorative" val="1"/>
              </a:ext>
            </a:extLst>
          </p:cNvPr>
          <p:cNvGrpSpPr/>
          <p:nvPr/>
        </p:nvGrpSpPr>
        <p:grpSpPr>
          <a:xfrm>
            <a:off x="9144000" y="8519831"/>
            <a:ext cx="8774341" cy="3086103"/>
            <a:chOff x="0" y="0"/>
            <a:chExt cx="2310937" cy="812800"/>
          </a:xfrm>
        </p:grpSpPr>
        <p:sp>
          <p:nvSpPr>
            <p:cNvPr id="26" name="Freeform 26"/>
            <p:cNvSpPr/>
            <p:nvPr/>
          </p:nvSpPr>
          <p:spPr>
            <a:xfrm>
              <a:off x="0" y="0"/>
              <a:ext cx="2310937" cy="330137"/>
            </a:xfrm>
            <a:custGeom>
              <a:avLst/>
              <a:gdLst/>
              <a:ahLst/>
              <a:cxnLst/>
              <a:rect l="l" t="t" r="r" b="b"/>
              <a:pathLst>
                <a:path w="2310937" h="330137">
                  <a:moveTo>
                    <a:pt x="44999" y="0"/>
                  </a:moveTo>
                  <a:lnTo>
                    <a:pt x="2265938" y="0"/>
                  </a:lnTo>
                  <a:cubicBezTo>
                    <a:pt x="2290791" y="0"/>
                    <a:pt x="2310937" y="20147"/>
                    <a:pt x="2310937" y="44999"/>
                  </a:cubicBezTo>
                  <a:lnTo>
                    <a:pt x="2310937" y="285138"/>
                  </a:lnTo>
                  <a:cubicBezTo>
                    <a:pt x="2310937" y="309990"/>
                    <a:pt x="2290791" y="330137"/>
                    <a:pt x="2265938" y="330137"/>
                  </a:cubicBezTo>
                  <a:lnTo>
                    <a:pt x="44999" y="330137"/>
                  </a:lnTo>
                  <a:cubicBezTo>
                    <a:pt x="20147" y="330137"/>
                    <a:pt x="0" y="309990"/>
                    <a:pt x="0" y="285138"/>
                  </a:cubicBezTo>
                  <a:lnTo>
                    <a:pt x="0" y="44999"/>
                  </a:lnTo>
                  <a:cubicBezTo>
                    <a:pt x="0" y="20147"/>
                    <a:pt x="20147" y="0"/>
                    <a:pt x="44999" y="0"/>
                  </a:cubicBezTo>
                  <a:close/>
                </a:path>
              </a:pathLst>
            </a:custGeom>
            <a:solidFill>
              <a:srgbClr val="E64134"/>
            </a:solidFill>
          </p:spPr>
          <p:txBody>
            <a:bodyPr/>
            <a:lstStyle/>
            <a:p>
              <a:endParaRPr lang="en-GB"/>
            </a:p>
          </p:txBody>
        </p:sp>
        <p:sp>
          <p:nvSpPr>
            <p:cNvPr id="27" name="TextBox 27"/>
            <p:cNvSpPr txBox="1"/>
            <p:nvPr/>
          </p:nvSpPr>
          <p:spPr>
            <a:xfrm>
              <a:off x="0" y="47625"/>
              <a:ext cx="2207604" cy="765175"/>
            </a:xfrm>
            <a:prstGeom prst="rect">
              <a:avLst/>
            </a:prstGeom>
          </p:spPr>
          <p:txBody>
            <a:bodyPr lIns="50800" tIns="50800" rIns="50800" bIns="50800" rtlCol="0" anchor="t"/>
            <a:lstStyle/>
            <a:p>
              <a:pPr algn="ctr">
                <a:lnSpc>
                  <a:spcPts val="2499"/>
                </a:lnSpc>
              </a:pPr>
              <a:r>
                <a:rPr lang="en-US" sz="2499" dirty="0">
                  <a:solidFill>
                    <a:srgbClr val="FFFFFF"/>
                  </a:solidFill>
                  <a:latin typeface="League Spartan"/>
                </a:rPr>
                <a:t>Try not to react if they say something you don't expect. Ensure that they know that they're not being told off.</a:t>
              </a:r>
            </a:p>
          </p:txBody>
        </p:sp>
      </p:grpSp>
      <p:sp>
        <p:nvSpPr>
          <p:cNvPr id="28" name="TextBox 9">
            <a:extLst>
              <a:ext uri="{FF2B5EF4-FFF2-40B4-BE49-F238E27FC236}">
                <a16:creationId xmlns:a16="http://schemas.microsoft.com/office/drawing/2014/main" id="{FFAB280B-832E-A2B8-0C1F-0CAB5430F230}"/>
              </a:ext>
            </a:extLst>
          </p:cNvPr>
          <p:cNvSpPr txBox="1"/>
          <p:nvPr/>
        </p:nvSpPr>
        <p:spPr>
          <a:xfrm>
            <a:off x="9179263" y="3259063"/>
            <a:ext cx="8610601" cy="2905275"/>
          </a:xfrm>
          <a:prstGeom prst="rect">
            <a:avLst/>
          </a:prstGeom>
        </p:spPr>
        <p:txBody>
          <a:bodyPr lIns="50800" tIns="50800" rIns="50800" bIns="50800" rtlCol="0" anchor="t"/>
          <a:lstStyle/>
          <a:p>
            <a:pPr algn="ctr">
              <a:lnSpc>
                <a:spcPts val="2499"/>
              </a:lnSpc>
            </a:pPr>
            <a:r>
              <a:rPr lang="en-US" sz="2499" dirty="0">
                <a:solidFill>
                  <a:srgbClr val="FFFFFF"/>
                </a:solidFill>
                <a:latin typeface="League Spartan"/>
              </a:rPr>
              <a:t>Ask them what they know about the subject and what their opinions are</a:t>
            </a:r>
          </a:p>
        </p:txBody>
      </p:sp>
      <p:sp>
        <p:nvSpPr>
          <p:cNvPr id="29" name="TextBox 9">
            <a:extLst>
              <a:ext uri="{FF2B5EF4-FFF2-40B4-BE49-F238E27FC236}">
                <a16:creationId xmlns:a16="http://schemas.microsoft.com/office/drawing/2014/main" id="{BD43236E-2012-2813-841F-9EDC32C7796E}"/>
              </a:ext>
            </a:extLst>
          </p:cNvPr>
          <p:cNvSpPr txBox="1"/>
          <p:nvPr/>
        </p:nvSpPr>
        <p:spPr>
          <a:xfrm>
            <a:off x="9225867" y="6852746"/>
            <a:ext cx="8610601" cy="2905275"/>
          </a:xfrm>
          <a:prstGeom prst="rect">
            <a:avLst/>
          </a:prstGeom>
        </p:spPr>
        <p:txBody>
          <a:bodyPr lIns="50800" tIns="50800" rIns="50800" bIns="50800" rtlCol="0" anchor="t"/>
          <a:lstStyle/>
          <a:p>
            <a:pPr algn="ctr">
              <a:lnSpc>
                <a:spcPts val="2499"/>
              </a:lnSpc>
            </a:pPr>
            <a:r>
              <a:rPr lang="en-US" sz="2499" dirty="0">
                <a:solidFill>
                  <a:srgbClr val="FFFFFF"/>
                </a:solidFill>
                <a:latin typeface="League Spartan"/>
              </a:rPr>
              <a:t>Encourage them to ask you questions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321556"/>
            <a:ext cx="18288000" cy="1985150"/>
            <a:chOff x="0" y="0"/>
            <a:chExt cx="4816593" cy="522838"/>
          </a:xfrm>
        </p:grpSpPr>
        <p:sp>
          <p:nvSpPr>
            <p:cNvPr id="3" name="Freeform 3"/>
            <p:cNvSpPr/>
            <p:nvPr/>
          </p:nvSpPr>
          <p:spPr>
            <a:xfrm>
              <a:off x="0" y="0"/>
              <a:ext cx="4816592" cy="522838"/>
            </a:xfrm>
            <a:custGeom>
              <a:avLst/>
              <a:gdLst/>
              <a:ahLst/>
              <a:cxnLst/>
              <a:rect l="l" t="t" r="r" b="b"/>
              <a:pathLst>
                <a:path w="4816592" h="522838">
                  <a:moveTo>
                    <a:pt x="0" y="0"/>
                  </a:moveTo>
                  <a:lnTo>
                    <a:pt x="4816592" y="0"/>
                  </a:lnTo>
                  <a:lnTo>
                    <a:pt x="4816592" y="522838"/>
                  </a:lnTo>
                  <a:lnTo>
                    <a:pt x="0" y="522838"/>
                  </a:lnTo>
                  <a:close/>
                </a:path>
              </a:pathLst>
            </a:custGeom>
            <a:solidFill>
              <a:srgbClr val="FEDF32"/>
            </a:solidFill>
          </p:spPr>
          <p:txBody>
            <a:bodyPr/>
            <a:lstStyle/>
            <a:p>
              <a:endParaRPr lang="en-GB"/>
            </a:p>
          </p:txBody>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sp>
        <p:nvSpPr>
          <p:cNvPr id="5" name="TextBox 5"/>
          <p:cNvSpPr txBox="1">
            <a:spLocks noGrp="1"/>
          </p:cNvSpPr>
          <p:nvPr>
            <p:ph type="title" idx="4294967295"/>
          </p:nvPr>
        </p:nvSpPr>
        <p:spPr>
          <a:xfrm>
            <a:off x="3226604" y="409575"/>
            <a:ext cx="11834793" cy="12287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9600"/>
              </a:lnSpc>
              <a:spcBef>
                <a:spcPct val="0"/>
              </a:spcBef>
              <a:spcAft>
                <a:spcPts val="0"/>
              </a:spcAft>
              <a:buClrTx/>
              <a:buSzTx/>
              <a:buFontTx/>
              <a:buNone/>
              <a:tabLst/>
              <a:defRPr/>
            </a:pPr>
            <a:r>
              <a:rPr kumimoji="0" lang="en-US" sz="8000" b="0" i="0" u="none" strike="noStrike" kern="1200" cap="none" spc="0" normalizeH="0" baseline="0" noProof="0" dirty="0">
                <a:ln>
                  <a:noFill/>
                </a:ln>
                <a:solidFill>
                  <a:srgbClr val="000000"/>
                </a:solidFill>
                <a:effectLst/>
                <a:uLnTx/>
                <a:uFillTx/>
                <a:latin typeface="ITC Avant Garde Gothic"/>
                <a:ea typeface="+mn-ea"/>
                <a:cs typeface="+mn-cs"/>
              </a:rPr>
              <a:t>Starting Conversations</a:t>
            </a:r>
          </a:p>
        </p:txBody>
      </p:sp>
      <p:pic>
        <p:nvPicPr>
          <p:cNvPr id="6" name="Picture 6">
            <a:extLst>
              <a:ext uri="{C183D7F6-B498-43B3-948B-1728B52AA6E4}">
                <adec:decorative xmlns:adec="http://schemas.microsoft.com/office/drawing/2017/decorative" val="1"/>
              </a:ext>
            </a:extLst>
          </p:cNvPr>
          <p:cNvPicPr>
            <a:picLocks noChangeAspect="1"/>
          </p:cNvPicPr>
          <p:nvPr>
            <a:videoFile r:link="rId1"/>
          </p:nvPr>
        </p:nvPicPr>
        <p:blipFill>
          <a:blip r:embed="rId3"/>
          <a:stretch>
            <a:fillRect/>
          </a:stretch>
        </p:blipFill>
        <p:spPr>
          <a:xfrm>
            <a:off x="3103775" y="2726985"/>
            <a:ext cx="12398666" cy="6974249"/>
          </a:xfrm>
          <a:prstGeom prst="rect">
            <a:avLst/>
          </a:prstGeom>
        </p:spPr>
      </p:pic>
      <p:sp>
        <p:nvSpPr>
          <p:cNvPr id="7" name="TextBox 7"/>
          <p:cNvSpPr txBox="1"/>
          <p:nvPr/>
        </p:nvSpPr>
        <p:spPr>
          <a:xfrm>
            <a:off x="0" y="1779295"/>
            <a:ext cx="18288000" cy="306705"/>
          </a:xfrm>
          <a:prstGeom prst="rect">
            <a:avLst/>
          </a:prstGeom>
        </p:spPr>
        <p:txBody>
          <a:bodyPr lIns="0" tIns="0" rIns="0" bIns="0" rtlCol="0" anchor="t">
            <a:spAutoFit/>
          </a:bodyPr>
          <a:lstStyle/>
          <a:p>
            <a:pPr algn="ctr">
              <a:lnSpc>
                <a:spcPts val="2520"/>
              </a:lnSpc>
            </a:pPr>
            <a:r>
              <a:rPr lang="en-US" sz="1800">
                <a:solidFill>
                  <a:srgbClr val="000000"/>
                </a:solidFill>
                <a:latin typeface="ITC Avant Garde Gothic"/>
              </a:rPr>
              <a:t>Watch the below video to see how three parents answered their children's questions about terrorism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787002" y="2572650"/>
            <a:ext cx="15738998" cy="4089070"/>
            <a:chOff x="0" y="0"/>
            <a:chExt cx="4145250" cy="1076957"/>
          </a:xfrm>
        </p:grpSpPr>
        <p:sp>
          <p:nvSpPr>
            <p:cNvPr id="3" name="Freeform 3"/>
            <p:cNvSpPr/>
            <p:nvPr/>
          </p:nvSpPr>
          <p:spPr>
            <a:xfrm>
              <a:off x="0" y="0"/>
              <a:ext cx="3875291" cy="1076957"/>
            </a:xfrm>
            <a:custGeom>
              <a:avLst/>
              <a:gdLst/>
              <a:ahLst/>
              <a:cxnLst/>
              <a:rect l="l" t="t" r="r" b="b"/>
              <a:pathLst>
                <a:path w="3875291" h="1076957">
                  <a:moveTo>
                    <a:pt x="0" y="0"/>
                  </a:moveTo>
                  <a:lnTo>
                    <a:pt x="3875291" y="0"/>
                  </a:lnTo>
                  <a:lnTo>
                    <a:pt x="3875291" y="1076957"/>
                  </a:lnTo>
                  <a:lnTo>
                    <a:pt x="0" y="1076957"/>
                  </a:lnTo>
                  <a:close/>
                </a:path>
              </a:pathLst>
            </a:custGeom>
            <a:solidFill>
              <a:srgbClr val="000000">
                <a:alpha val="0"/>
              </a:srgbClr>
            </a:solidFill>
          </p:spPr>
          <p:txBody>
            <a:bodyPr/>
            <a:lstStyle/>
            <a:p>
              <a:endParaRPr lang="en-GB"/>
            </a:p>
          </p:txBody>
        </p:sp>
        <p:sp>
          <p:nvSpPr>
            <p:cNvPr id="4" name="TextBox 4"/>
            <p:cNvSpPr txBox="1"/>
            <p:nvPr/>
          </p:nvSpPr>
          <p:spPr>
            <a:xfrm>
              <a:off x="0" y="88544"/>
              <a:ext cx="4145250" cy="879475"/>
            </a:xfrm>
            <a:prstGeom prst="rect">
              <a:avLst/>
            </a:prstGeom>
          </p:spPr>
          <p:txBody>
            <a:bodyPr lIns="50800" tIns="50800" rIns="50800" bIns="50800" rtlCol="0" anchor="ctr"/>
            <a:lstStyle/>
            <a:p>
              <a:pPr algn="ctr">
                <a:lnSpc>
                  <a:spcPts val="3450"/>
                </a:lnSpc>
              </a:pPr>
              <a:r>
                <a:rPr lang="en-US" sz="2300" dirty="0">
                  <a:solidFill>
                    <a:srgbClr val="000000"/>
                  </a:solidFill>
                  <a:latin typeface="League Spartan"/>
                </a:rPr>
                <a:t>Let's Discuss is a series of resources produced by the Department for Education.</a:t>
              </a:r>
            </a:p>
            <a:p>
              <a:pPr algn="ctr">
                <a:lnSpc>
                  <a:spcPts val="3450"/>
                </a:lnSpc>
              </a:pPr>
              <a:endParaRPr lang="en-US" sz="2300" dirty="0">
                <a:solidFill>
                  <a:srgbClr val="000000"/>
                </a:solidFill>
                <a:latin typeface="League Spartan"/>
              </a:endParaRPr>
            </a:p>
            <a:p>
              <a:pPr algn="ctr">
                <a:lnSpc>
                  <a:spcPts val="3450"/>
                </a:lnSpc>
              </a:pPr>
              <a:r>
                <a:rPr lang="en-US" sz="2300" dirty="0">
                  <a:solidFill>
                    <a:srgbClr val="000000"/>
                  </a:solidFill>
                  <a:latin typeface="League Spartan"/>
                </a:rPr>
                <a:t>They are designed to support teachers in facilitating difficult classroom conversations on the Extreme Right-Wing, Islamist Extremism, LASI Extremism, and Fundamental British Values.</a:t>
              </a:r>
            </a:p>
            <a:p>
              <a:pPr algn="ctr">
                <a:lnSpc>
                  <a:spcPts val="3450"/>
                </a:lnSpc>
              </a:pPr>
              <a:endParaRPr lang="en-US" sz="2300" dirty="0">
                <a:solidFill>
                  <a:srgbClr val="000000"/>
                </a:solidFill>
                <a:latin typeface="League Spartan"/>
              </a:endParaRPr>
            </a:p>
            <a:p>
              <a:pPr algn="ctr">
                <a:lnSpc>
                  <a:spcPts val="3450"/>
                </a:lnSpc>
              </a:pPr>
              <a:r>
                <a:rPr lang="en-US" sz="2300" dirty="0">
                  <a:solidFill>
                    <a:srgbClr val="000000"/>
                  </a:solidFill>
                  <a:latin typeface="League Spartan"/>
                </a:rPr>
                <a:t>You may find it useful to access the resource to determine how you can open up a conversation about extremism with your child at home.</a:t>
              </a:r>
            </a:p>
            <a:p>
              <a:pPr algn="ctr">
                <a:lnSpc>
                  <a:spcPts val="3450"/>
                </a:lnSpc>
              </a:pPr>
              <a:endParaRPr lang="en-US" sz="2300" dirty="0">
                <a:solidFill>
                  <a:srgbClr val="000000"/>
                </a:solidFill>
                <a:latin typeface="League Spartan"/>
              </a:endParaRPr>
            </a:p>
            <a:p>
              <a:pPr algn="ctr">
                <a:lnSpc>
                  <a:spcPts val="3450"/>
                </a:lnSpc>
              </a:pPr>
              <a:r>
                <a:rPr lang="en-US" sz="2300" dirty="0">
                  <a:solidFill>
                    <a:srgbClr val="000000"/>
                  </a:solidFill>
                  <a:latin typeface="League Spartan"/>
                </a:rPr>
                <a:t>Click or tap the buttons below to be taken to each Let's Discuss resource.</a:t>
              </a:r>
            </a:p>
          </p:txBody>
        </p:sp>
      </p:grpSp>
      <p:grpSp>
        <p:nvGrpSpPr>
          <p:cNvPr id="5" name="Group 5">
            <a:extLst>
              <a:ext uri="{C183D7F6-B498-43B3-948B-1728B52AA6E4}">
                <adec:decorative xmlns:adec="http://schemas.microsoft.com/office/drawing/2017/decorative" val="1"/>
              </a:ext>
            </a:extLst>
          </p:cNvPr>
          <p:cNvGrpSpPr/>
          <p:nvPr/>
        </p:nvGrpSpPr>
        <p:grpSpPr>
          <a:xfrm>
            <a:off x="0" y="708928"/>
            <a:ext cx="18288000" cy="1414287"/>
            <a:chOff x="0" y="0"/>
            <a:chExt cx="4816593" cy="372487"/>
          </a:xfrm>
        </p:grpSpPr>
        <p:sp>
          <p:nvSpPr>
            <p:cNvPr id="6" name="Freeform 6"/>
            <p:cNvSpPr/>
            <p:nvPr/>
          </p:nvSpPr>
          <p:spPr>
            <a:xfrm>
              <a:off x="0" y="0"/>
              <a:ext cx="4816592" cy="372487"/>
            </a:xfrm>
            <a:custGeom>
              <a:avLst/>
              <a:gdLst/>
              <a:ahLst/>
              <a:cxnLst/>
              <a:rect l="l" t="t" r="r" b="b"/>
              <a:pathLst>
                <a:path w="4816592" h="372487">
                  <a:moveTo>
                    <a:pt x="0" y="0"/>
                  </a:moveTo>
                  <a:lnTo>
                    <a:pt x="4816592" y="0"/>
                  </a:lnTo>
                  <a:lnTo>
                    <a:pt x="4816592" y="372487"/>
                  </a:lnTo>
                  <a:lnTo>
                    <a:pt x="0" y="372487"/>
                  </a:lnTo>
                  <a:close/>
                </a:path>
              </a:pathLst>
            </a:custGeom>
            <a:solidFill>
              <a:srgbClr val="FEDF32"/>
            </a:solidFill>
          </p:spPr>
          <p:txBody>
            <a:bodyPr/>
            <a:lstStyle/>
            <a:p>
              <a:endParaRPr lang="en-GB"/>
            </a:p>
          </p:txBody>
        </p:sp>
        <p:sp>
          <p:nvSpPr>
            <p:cNvPr id="7" name="TextBox 7"/>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grpSp>
        <p:nvGrpSpPr>
          <p:cNvPr id="8" name="Group 8">
            <a:extLst>
              <a:ext uri="{C183D7F6-B498-43B3-948B-1728B52AA6E4}">
                <adec:decorative xmlns:adec="http://schemas.microsoft.com/office/drawing/2017/decorative" val="1"/>
              </a:ext>
            </a:extLst>
          </p:cNvPr>
          <p:cNvGrpSpPr/>
          <p:nvPr/>
        </p:nvGrpSpPr>
        <p:grpSpPr>
          <a:xfrm>
            <a:off x="2074003" y="7111155"/>
            <a:ext cx="3262388" cy="2614487"/>
            <a:chOff x="0" y="0"/>
            <a:chExt cx="859230" cy="688589"/>
          </a:xfrm>
        </p:grpSpPr>
        <p:sp>
          <p:nvSpPr>
            <p:cNvPr id="9" name="Freeform 9">
              <a:hlinkClick r:id="rId2" tooltip="https://educateagainsthate.com/wordpress/resources/lets-discuss-extreme-right-wing/"/>
            </p:cNvPr>
            <p:cNvSpPr/>
            <p:nvPr/>
          </p:nvSpPr>
          <p:spPr>
            <a:xfrm>
              <a:off x="0" y="0"/>
              <a:ext cx="859230" cy="688589"/>
            </a:xfrm>
            <a:custGeom>
              <a:avLst/>
              <a:gdLst/>
              <a:ahLst/>
              <a:cxnLst/>
              <a:rect l="l" t="t" r="r" b="b"/>
              <a:pathLst>
                <a:path w="859230" h="688589">
                  <a:moveTo>
                    <a:pt x="121027" y="0"/>
                  </a:moveTo>
                  <a:lnTo>
                    <a:pt x="738202" y="0"/>
                  </a:lnTo>
                  <a:cubicBezTo>
                    <a:pt x="805044" y="0"/>
                    <a:pt x="859230" y="54186"/>
                    <a:pt x="859230" y="121027"/>
                  </a:cubicBezTo>
                  <a:lnTo>
                    <a:pt x="859230" y="567562"/>
                  </a:lnTo>
                  <a:cubicBezTo>
                    <a:pt x="859230" y="634403"/>
                    <a:pt x="805044" y="688589"/>
                    <a:pt x="738202" y="688589"/>
                  </a:cubicBezTo>
                  <a:lnTo>
                    <a:pt x="121027" y="688589"/>
                  </a:lnTo>
                  <a:cubicBezTo>
                    <a:pt x="54186" y="688589"/>
                    <a:pt x="0" y="634403"/>
                    <a:pt x="0" y="567562"/>
                  </a:cubicBezTo>
                  <a:lnTo>
                    <a:pt x="0" y="121027"/>
                  </a:lnTo>
                  <a:cubicBezTo>
                    <a:pt x="0" y="54186"/>
                    <a:pt x="54186" y="0"/>
                    <a:pt x="121027" y="0"/>
                  </a:cubicBezTo>
                  <a:close/>
                </a:path>
              </a:pathLst>
            </a:custGeom>
            <a:solidFill>
              <a:srgbClr val="E64134"/>
            </a:solidFill>
          </p:spPr>
          <p:txBody>
            <a:bodyPr/>
            <a:lstStyle/>
            <a:p>
              <a:endParaRPr lang="en-GB"/>
            </a:p>
          </p:txBody>
        </p:sp>
        <p:sp>
          <p:nvSpPr>
            <p:cNvPr id="10" name="TextBox 10"/>
            <p:cNvSpPr txBox="1"/>
            <p:nvPr/>
          </p:nvSpPr>
          <p:spPr>
            <a:xfrm>
              <a:off x="0" y="-76200"/>
              <a:ext cx="812800" cy="889000"/>
            </a:xfrm>
            <a:prstGeom prst="rect">
              <a:avLst/>
            </a:prstGeom>
          </p:spPr>
          <p:txBody>
            <a:bodyPr lIns="50800" tIns="50800" rIns="50800" bIns="50800" rtlCol="0" anchor="ctr"/>
            <a:lstStyle/>
            <a:p>
              <a:pPr algn="ctr">
                <a:lnSpc>
                  <a:spcPts val="3749"/>
                </a:lnSpc>
              </a:pPr>
              <a:r>
                <a:rPr lang="en-US" sz="2499">
                  <a:solidFill>
                    <a:srgbClr val="FFFFFF"/>
                  </a:solidFill>
                  <a:latin typeface="League Spartan"/>
                </a:rPr>
                <a:t>Let's Discuss:</a:t>
              </a:r>
            </a:p>
            <a:p>
              <a:pPr algn="ctr">
                <a:lnSpc>
                  <a:spcPts val="3749"/>
                </a:lnSpc>
              </a:pPr>
              <a:r>
                <a:rPr lang="en-US" sz="2499">
                  <a:solidFill>
                    <a:srgbClr val="FFFFFF"/>
                  </a:solidFill>
                  <a:latin typeface="League Spartan"/>
                </a:rPr>
                <a:t>Extreme Right Wing</a:t>
              </a:r>
            </a:p>
          </p:txBody>
        </p:sp>
      </p:grpSp>
      <p:sp>
        <p:nvSpPr>
          <p:cNvPr id="11" name="TextBox 11"/>
          <p:cNvSpPr txBox="1">
            <a:spLocks noGrp="1"/>
          </p:cNvSpPr>
          <p:nvPr>
            <p:ph type="title" idx="4294967295"/>
          </p:nvPr>
        </p:nvSpPr>
        <p:spPr>
          <a:xfrm>
            <a:off x="3367069" y="925534"/>
            <a:ext cx="11553863" cy="9810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780"/>
              </a:lnSpc>
              <a:spcBef>
                <a:spcPct val="0"/>
              </a:spcBef>
              <a:spcAft>
                <a:spcPts val="0"/>
              </a:spcAft>
              <a:buClrTx/>
              <a:buSzTx/>
              <a:buFontTx/>
              <a:buNone/>
              <a:tabLst/>
              <a:defRPr/>
            </a:pPr>
            <a:r>
              <a:rPr kumimoji="0" lang="en-US" sz="6483" b="0" i="0" u="none" strike="noStrike" kern="1200" cap="none" spc="0" normalizeH="0" baseline="0" noProof="0" dirty="0">
                <a:ln>
                  <a:noFill/>
                </a:ln>
                <a:solidFill>
                  <a:srgbClr val="000000"/>
                </a:solidFill>
                <a:effectLst/>
                <a:uLnTx/>
                <a:uFillTx/>
                <a:latin typeface="ITC Avant Garde Gothic"/>
                <a:ea typeface="+mn-ea"/>
                <a:cs typeface="+mn-cs"/>
              </a:rPr>
              <a:t>Let's Discuss</a:t>
            </a:r>
          </a:p>
        </p:txBody>
      </p:sp>
      <p:grpSp>
        <p:nvGrpSpPr>
          <p:cNvPr id="12" name="Group 12">
            <a:extLst>
              <a:ext uri="{C183D7F6-B498-43B3-948B-1728B52AA6E4}">
                <adec:decorative xmlns:adec="http://schemas.microsoft.com/office/drawing/2017/decorative" val="1"/>
              </a:ext>
            </a:extLst>
          </p:cNvPr>
          <p:cNvGrpSpPr/>
          <p:nvPr/>
        </p:nvGrpSpPr>
        <p:grpSpPr>
          <a:xfrm>
            <a:off x="5702934" y="7111155"/>
            <a:ext cx="3262388" cy="2614487"/>
            <a:chOff x="0" y="0"/>
            <a:chExt cx="859230" cy="688589"/>
          </a:xfrm>
        </p:grpSpPr>
        <p:sp>
          <p:nvSpPr>
            <p:cNvPr id="13" name="Freeform 13">
              <a:hlinkClick r:id="rId3" tooltip="https://educateagainsthate.com/wordpress/resources/lets-discuss-islamist-extremism/"/>
            </p:cNvPr>
            <p:cNvSpPr/>
            <p:nvPr/>
          </p:nvSpPr>
          <p:spPr>
            <a:xfrm>
              <a:off x="0" y="0"/>
              <a:ext cx="859230" cy="688589"/>
            </a:xfrm>
            <a:custGeom>
              <a:avLst/>
              <a:gdLst/>
              <a:ahLst/>
              <a:cxnLst/>
              <a:rect l="l" t="t" r="r" b="b"/>
              <a:pathLst>
                <a:path w="859230" h="688589">
                  <a:moveTo>
                    <a:pt x="121027" y="0"/>
                  </a:moveTo>
                  <a:lnTo>
                    <a:pt x="738202" y="0"/>
                  </a:lnTo>
                  <a:cubicBezTo>
                    <a:pt x="805044" y="0"/>
                    <a:pt x="859230" y="54186"/>
                    <a:pt x="859230" y="121027"/>
                  </a:cubicBezTo>
                  <a:lnTo>
                    <a:pt x="859230" y="567562"/>
                  </a:lnTo>
                  <a:cubicBezTo>
                    <a:pt x="859230" y="634403"/>
                    <a:pt x="805044" y="688589"/>
                    <a:pt x="738202" y="688589"/>
                  </a:cubicBezTo>
                  <a:lnTo>
                    <a:pt x="121027" y="688589"/>
                  </a:lnTo>
                  <a:cubicBezTo>
                    <a:pt x="54186" y="688589"/>
                    <a:pt x="0" y="634403"/>
                    <a:pt x="0" y="567562"/>
                  </a:cubicBezTo>
                  <a:lnTo>
                    <a:pt x="0" y="121027"/>
                  </a:lnTo>
                  <a:cubicBezTo>
                    <a:pt x="0" y="54186"/>
                    <a:pt x="54186" y="0"/>
                    <a:pt x="121027" y="0"/>
                  </a:cubicBezTo>
                  <a:close/>
                </a:path>
              </a:pathLst>
            </a:custGeom>
            <a:solidFill>
              <a:srgbClr val="2527E9"/>
            </a:solidFill>
          </p:spPr>
          <p:txBody>
            <a:bodyPr/>
            <a:lstStyle/>
            <a:p>
              <a:endParaRPr lang="en-GB"/>
            </a:p>
          </p:txBody>
        </p:sp>
        <p:sp>
          <p:nvSpPr>
            <p:cNvPr id="14" name="TextBox 14"/>
            <p:cNvSpPr txBox="1"/>
            <p:nvPr/>
          </p:nvSpPr>
          <p:spPr>
            <a:xfrm>
              <a:off x="0" y="-76200"/>
              <a:ext cx="812800" cy="889000"/>
            </a:xfrm>
            <a:prstGeom prst="rect">
              <a:avLst/>
            </a:prstGeom>
          </p:spPr>
          <p:txBody>
            <a:bodyPr lIns="152400" tIns="152400" rIns="152400" bIns="152400" rtlCol="0" anchor="ctr"/>
            <a:lstStyle/>
            <a:p>
              <a:pPr algn="ctr">
                <a:lnSpc>
                  <a:spcPts val="3749"/>
                </a:lnSpc>
              </a:pPr>
              <a:r>
                <a:rPr lang="en-US" sz="2499">
                  <a:solidFill>
                    <a:srgbClr val="FFFFFF"/>
                  </a:solidFill>
                  <a:latin typeface="League Spartan"/>
                </a:rPr>
                <a:t>Let's Discuss:</a:t>
              </a:r>
            </a:p>
            <a:p>
              <a:pPr algn="ctr">
                <a:lnSpc>
                  <a:spcPts val="3749"/>
                </a:lnSpc>
              </a:pPr>
              <a:r>
                <a:rPr lang="en-US" sz="2499">
                  <a:solidFill>
                    <a:srgbClr val="FFFFFF"/>
                  </a:solidFill>
                  <a:latin typeface="League Spartan"/>
                </a:rPr>
                <a:t>Islamist Extremism</a:t>
              </a:r>
            </a:p>
          </p:txBody>
        </p:sp>
      </p:grpSp>
      <p:grpSp>
        <p:nvGrpSpPr>
          <p:cNvPr id="15" name="Group 15">
            <a:extLst>
              <a:ext uri="{C183D7F6-B498-43B3-948B-1728B52AA6E4}">
                <adec:decorative xmlns:adec="http://schemas.microsoft.com/office/drawing/2017/decorative" val="1"/>
              </a:ext>
            </a:extLst>
          </p:cNvPr>
          <p:cNvGrpSpPr/>
          <p:nvPr/>
        </p:nvGrpSpPr>
        <p:grpSpPr>
          <a:xfrm>
            <a:off x="9327271" y="7111155"/>
            <a:ext cx="3262388" cy="2614487"/>
            <a:chOff x="0" y="0"/>
            <a:chExt cx="859230" cy="688589"/>
          </a:xfrm>
        </p:grpSpPr>
        <p:sp>
          <p:nvSpPr>
            <p:cNvPr id="16" name="Freeform 16">
              <a:hlinkClick r:id="rId4" tooltip="https://educateagainsthate.com/wordpress/resources/lets-discuss-lasi-extremism/"/>
            </p:cNvPr>
            <p:cNvSpPr/>
            <p:nvPr/>
          </p:nvSpPr>
          <p:spPr>
            <a:xfrm>
              <a:off x="0" y="0"/>
              <a:ext cx="859230" cy="688589"/>
            </a:xfrm>
            <a:custGeom>
              <a:avLst/>
              <a:gdLst/>
              <a:ahLst/>
              <a:cxnLst/>
              <a:rect l="l" t="t" r="r" b="b"/>
              <a:pathLst>
                <a:path w="859230" h="688589">
                  <a:moveTo>
                    <a:pt x="121027" y="0"/>
                  </a:moveTo>
                  <a:lnTo>
                    <a:pt x="738202" y="0"/>
                  </a:lnTo>
                  <a:cubicBezTo>
                    <a:pt x="805044" y="0"/>
                    <a:pt x="859230" y="54186"/>
                    <a:pt x="859230" y="121027"/>
                  </a:cubicBezTo>
                  <a:lnTo>
                    <a:pt x="859230" y="567562"/>
                  </a:lnTo>
                  <a:cubicBezTo>
                    <a:pt x="859230" y="634403"/>
                    <a:pt x="805044" y="688589"/>
                    <a:pt x="738202" y="688589"/>
                  </a:cubicBezTo>
                  <a:lnTo>
                    <a:pt x="121027" y="688589"/>
                  </a:lnTo>
                  <a:cubicBezTo>
                    <a:pt x="54186" y="688589"/>
                    <a:pt x="0" y="634403"/>
                    <a:pt x="0" y="567562"/>
                  </a:cubicBezTo>
                  <a:lnTo>
                    <a:pt x="0" y="121027"/>
                  </a:lnTo>
                  <a:cubicBezTo>
                    <a:pt x="0" y="54186"/>
                    <a:pt x="54186" y="0"/>
                    <a:pt x="121027" y="0"/>
                  </a:cubicBezTo>
                  <a:close/>
                </a:path>
              </a:pathLst>
            </a:custGeom>
            <a:solidFill>
              <a:srgbClr val="FEDF32"/>
            </a:solidFill>
          </p:spPr>
          <p:txBody>
            <a:bodyPr/>
            <a:lstStyle/>
            <a:p>
              <a:endParaRPr lang="en-GB"/>
            </a:p>
          </p:txBody>
        </p:sp>
        <p:sp>
          <p:nvSpPr>
            <p:cNvPr id="17" name="TextBox 17"/>
            <p:cNvSpPr txBox="1"/>
            <p:nvPr/>
          </p:nvSpPr>
          <p:spPr>
            <a:xfrm>
              <a:off x="0" y="-76200"/>
              <a:ext cx="812800" cy="889000"/>
            </a:xfrm>
            <a:prstGeom prst="rect">
              <a:avLst/>
            </a:prstGeom>
          </p:spPr>
          <p:txBody>
            <a:bodyPr lIns="50800" tIns="50800" rIns="50800" bIns="50800" rtlCol="0" anchor="ctr"/>
            <a:lstStyle/>
            <a:p>
              <a:pPr algn="ctr">
                <a:lnSpc>
                  <a:spcPts val="3749"/>
                </a:lnSpc>
              </a:pPr>
              <a:r>
                <a:rPr lang="en-US" sz="2499">
                  <a:solidFill>
                    <a:srgbClr val="000000"/>
                  </a:solidFill>
                  <a:latin typeface="League Spartan"/>
                </a:rPr>
                <a:t>Let's Discuss: Extreme Left-Wing, Anarchist and Single Issue Extremism</a:t>
              </a:r>
            </a:p>
          </p:txBody>
        </p:sp>
      </p:grpSp>
      <p:grpSp>
        <p:nvGrpSpPr>
          <p:cNvPr id="18" name="Group 18">
            <a:extLst>
              <a:ext uri="{C183D7F6-B498-43B3-948B-1728B52AA6E4}">
                <adec:decorative xmlns:adec="http://schemas.microsoft.com/office/drawing/2017/decorative" val="1"/>
              </a:ext>
            </a:extLst>
          </p:cNvPr>
          <p:cNvGrpSpPr/>
          <p:nvPr/>
        </p:nvGrpSpPr>
        <p:grpSpPr>
          <a:xfrm>
            <a:off x="12951609" y="7111155"/>
            <a:ext cx="3262388" cy="2614487"/>
            <a:chOff x="0" y="0"/>
            <a:chExt cx="859230" cy="688589"/>
          </a:xfrm>
        </p:grpSpPr>
        <p:sp>
          <p:nvSpPr>
            <p:cNvPr id="19" name="Freeform 19">
              <a:hlinkClick r:id="rId5" tooltip="https://educateagainsthate.com/wordpress/resources/lets-discuss-british-values/"/>
            </p:cNvPr>
            <p:cNvSpPr/>
            <p:nvPr/>
          </p:nvSpPr>
          <p:spPr>
            <a:xfrm>
              <a:off x="0" y="0"/>
              <a:ext cx="859230" cy="688589"/>
            </a:xfrm>
            <a:custGeom>
              <a:avLst/>
              <a:gdLst/>
              <a:ahLst/>
              <a:cxnLst/>
              <a:rect l="l" t="t" r="r" b="b"/>
              <a:pathLst>
                <a:path w="859230" h="688589">
                  <a:moveTo>
                    <a:pt x="121027" y="0"/>
                  </a:moveTo>
                  <a:lnTo>
                    <a:pt x="738202" y="0"/>
                  </a:lnTo>
                  <a:cubicBezTo>
                    <a:pt x="805044" y="0"/>
                    <a:pt x="859230" y="54186"/>
                    <a:pt x="859230" y="121027"/>
                  </a:cubicBezTo>
                  <a:lnTo>
                    <a:pt x="859230" y="567562"/>
                  </a:lnTo>
                  <a:cubicBezTo>
                    <a:pt x="859230" y="634403"/>
                    <a:pt x="805044" y="688589"/>
                    <a:pt x="738202" y="688589"/>
                  </a:cubicBezTo>
                  <a:lnTo>
                    <a:pt x="121027" y="688589"/>
                  </a:lnTo>
                  <a:cubicBezTo>
                    <a:pt x="54186" y="688589"/>
                    <a:pt x="0" y="634403"/>
                    <a:pt x="0" y="567562"/>
                  </a:cubicBezTo>
                  <a:lnTo>
                    <a:pt x="0" y="121027"/>
                  </a:lnTo>
                  <a:cubicBezTo>
                    <a:pt x="0" y="54186"/>
                    <a:pt x="54186" y="0"/>
                    <a:pt x="121027" y="0"/>
                  </a:cubicBezTo>
                  <a:close/>
                </a:path>
              </a:pathLst>
            </a:custGeom>
            <a:solidFill>
              <a:srgbClr val="000000"/>
            </a:solidFill>
          </p:spPr>
          <p:txBody>
            <a:bodyPr/>
            <a:lstStyle/>
            <a:p>
              <a:endParaRPr lang="en-GB"/>
            </a:p>
          </p:txBody>
        </p:sp>
        <p:sp>
          <p:nvSpPr>
            <p:cNvPr id="20" name="TextBox 20"/>
            <p:cNvSpPr txBox="1"/>
            <p:nvPr/>
          </p:nvSpPr>
          <p:spPr>
            <a:xfrm>
              <a:off x="0" y="-76200"/>
              <a:ext cx="812800" cy="889000"/>
            </a:xfrm>
            <a:prstGeom prst="rect">
              <a:avLst/>
            </a:prstGeom>
          </p:spPr>
          <p:txBody>
            <a:bodyPr lIns="50800" tIns="50800" rIns="50800" bIns="50800" rtlCol="0" anchor="ctr"/>
            <a:lstStyle/>
            <a:p>
              <a:pPr algn="ctr">
                <a:lnSpc>
                  <a:spcPts val="3749"/>
                </a:lnSpc>
              </a:pPr>
              <a:r>
                <a:rPr lang="en-US" sz="2499">
                  <a:solidFill>
                    <a:srgbClr val="FFFFFF"/>
                  </a:solidFill>
                  <a:latin typeface="League Spartan"/>
                </a:rPr>
                <a:t>Let's Discuss:</a:t>
              </a:r>
            </a:p>
            <a:p>
              <a:pPr algn="ctr">
                <a:lnSpc>
                  <a:spcPts val="3749"/>
                </a:lnSpc>
              </a:pPr>
              <a:r>
                <a:rPr lang="en-US" sz="2499">
                  <a:solidFill>
                    <a:srgbClr val="FFFFFF"/>
                  </a:solidFill>
                  <a:latin typeface="League Spartan"/>
                </a:rPr>
                <a:t>Fundamental British Values</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EDF3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7168671"/>
            <a:ext cx="18288000" cy="1610744"/>
            <a:chOff x="0" y="0"/>
            <a:chExt cx="4816593" cy="424229"/>
          </a:xfrm>
        </p:grpSpPr>
        <p:sp>
          <p:nvSpPr>
            <p:cNvPr id="3" name="Freeform 3"/>
            <p:cNvSpPr/>
            <p:nvPr/>
          </p:nvSpPr>
          <p:spPr>
            <a:xfrm>
              <a:off x="0" y="0"/>
              <a:ext cx="4816592" cy="424229"/>
            </a:xfrm>
            <a:custGeom>
              <a:avLst/>
              <a:gdLst/>
              <a:ahLst/>
              <a:cxnLst/>
              <a:rect l="l" t="t" r="r" b="b"/>
              <a:pathLst>
                <a:path w="4816592" h="424229">
                  <a:moveTo>
                    <a:pt x="0" y="0"/>
                  </a:moveTo>
                  <a:lnTo>
                    <a:pt x="4816592" y="0"/>
                  </a:lnTo>
                  <a:lnTo>
                    <a:pt x="4816592" y="424229"/>
                  </a:lnTo>
                  <a:lnTo>
                    <a:pt x="0" y="424229"/>
                  </a:lnTo>
                  <a:close/>
                </a:path>
              </a:pathLst>
            </a:custGeom>
            <a:solidFill>
              <a:srgbClr val="FFFFFF"/>
            </a:solidFill>
          </p:spPr>
          <p:txBody>
            <a:bodyPr/>
            <a:lstStyle/>
            <a:p>
              <a:endParaRPr lang="en-GB"/>
            </a:p>
          </p:txBody>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sp>
        <p:nvSpPr>
          <p:cNvPr id="5" name="TextBox 5"/>
          <p:cNvSpPr txBox="1">
            <a:spLocks noGrp="1"/>
          </p:cNvSpPr>
          <p:nvPr>
            <p:ph type="title" idx="4294967295"/>
          </p:nvPr>
        </p:nvSpPr>
        <p:spPr>
          <a:xfrm>
            <a:off x="670824" y="7516843"/>
            <a:ext cx="16588476" cy="914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2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ITC Avant Garde Gothic"/>
                <a:ea typeface="+mn-ea"/>
                <a:cs typeface="+mn-cs"/>
              </a:rPr>
              <a:t>Further Guidance, Resources, and Support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708928"/>
            <a:ext cx="18288000" cy="1414287"/>
            <a:chOff x="0" y="0"/>
            <a:chExt cx="4816593" cy="372487"/>
          </a:xfrm>
        </p:grpSpPr>
        <p:sp>
          <p:nvSpPr>
            <p:cNvPr id="3" name="Freeform 3"/>
            <p:cNvSpPr/>
            <p:nvPr/>
          </p:nvSpPr>
          <p:spPr>
            <a:xfrm>
              <a:off x="0" y="0"/>
              <a:ext cx="4816592" cy="372487"/>
            </a:xfrm>
            <a:custGeom>
              <a:avLst/>
              <a:gdLst/>
              <a:ahLst/>
              <a:cxnLst/>
              <a:rect l="l" t="t" r="r" b="b"/>
              <a:pathLst>
                <a:path w="4816592" h="372487">
                  <a:moveTo>
                    <a:pt x="0" y="0"/>
                  </a:moveTo>
                  <a:lnTo>
                    <a:pt x="4816592" y="0"/>
                  </a:lnTo>
                  <a:lnTo>
                    <a:pt x="4816592" y="372487"/>
                  </a:lnTo>
                  <a:lnTo>
                    <a:pt x="0" y="372487"/>
                  </a:lnTo>
                  <a:close/>
                </a:path>
              </a:pathLst>
            </a:custGeom>
            <a:solidFill>
              <a:srgbClr val="FEDF32"/>
            </a:solidFill>
          </p:spPr>
          <p:txBody>
            <a:bodyPr/>
            <a:lstStyle/>
            <a:p>
              <a:endParaRPr lang="en-GB"/>
            </a:p>
          </p:txBody>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1300907" y="4742176"/>
            <a:ext cx="3368867" cy="3368867"/>
            <a:chOff x="0" y="0"/>
            <a:chExt cx="812800" cy="812800"/>
          </a:xfrm>
        </p:grpSpPr>
        <p:sp>
          <p:nvSpPr>
            <p:cNvPr id="6" name="Freeform 6"/>
            <p:cNvSpPr/>
            <p:nvPr/>
          </p:nvSpPr>
          <p:spPr>
            <a:xfrm>
              <a:off x="0" y="0"/>
              <a:ext cx="812800" cy="812800"/>
            </a:xfrm>
            <a:custGeom>
              <a:avLst/>
              <a:gdLst/>
              <a:ahLst/>
              <a:cxnLst/>
              <a:rect l="l" t="t" r="r" b="b"/>
              <a:pathLst>
                <a:path w="812800" h="812800">
                  <a:moveTo>
                    <a:pt x="117202" y="0"/>
                  </a:moveTo>
                  <a:lnTo>
                    <a:pt x="695598" y="0"/>
                  </a:lnTo>
                  <a:cubicBezTo>
                    <a:pt x="726682" y="0"/>
                    <a:pt x="756493" y="12348"/>
                    <a:pt x="778472" y="34328"/>
                  </a:cubicBezTo>
                  <a:cubicBezTo>
                    <a:pt x="800452" y="56307"/>
                    <a:pt x="812800" y="86118"/>
                    <a:pt x="812800" y="117202"/>
                  </a:cubicBezTo>
                  <a:lnTo>
                    <a:pt x="812800" y="695598"/>
                  </a:lnTo>
                  <a:cubicBezTo>
                    <a:pt x="812800" y="726682"/>
                    <a:pt x="800452" y="756493"/>
                    <a:pt x="778472" y="778472"/>
                  </a:cubicBezTo>
                  <a:cubicBezTo>
                    <a:pt x="756493" y="800452"/>
                    <a:pt x="726682" y="812800"/>
                    <a:pt x="695598" y="812800"/>
                  </a:cubicBezTo>
                  <a:lnTo>
                    <a:pt x="117202" y="812800"/>
                  </a:lnTo>
                  <a:cubicBezTo>
                    <a:pt x="86118" y="812800"/>
                    <a:pt x="56307" y="800452"/>
                    <a:pt x="34328" y="778472"/>
                  </a:cubicBezTo>
                  <a:cubicBezTo>
                    <a:pt x="12348" y="756493"/>
                    <a:pt x="0" y="726682"/>
                    <a:pt x="0" y="695598"/>
                  </a:cubicBezTo>
                  <a:lnTo>
                    <a:pt x="0" y="117202"/>
                  </a:lnTo>
                  <a:cubicBezTo>
                    <a:pt x="0" y="86118"/>
                    <a:pt x="12348" y="56307"/>
                    <a:pt x="34328" y="34328"/>
                  </a:cubicBezTo>
                  <a:cubicBezTo>
                    <a:pt x="56307" y="12348"/>
                    <a:pt x="86118" y="0"/>
                    <a:pt x="117202" y="0"/>
                  </a:cubicBezTo>
                  <a:close/>
                </a:path>
              </a:pathLst>
            </a:custGeom>
            <a:solidFill>
              <a:srgbClr val="2527E9"/>
            </a:solidFill>
          </p:spPr>
          <p:txBody>
            <a:bodyPr/>
            <a:lstStyle/>
            <a:p>
              <a:endParaRPr lang="en-GB"/>
            </a:p>
          </p:txBody>
        </p:sp>
        <p:sp>
          <p:nvSpPr>
            <p:cNvPr id="7" name="TextBox 7"/>
            <p:cNvSpPr txBox="1"/>
            <p:nvPr/>
          </p:nvSpPr>
          <p:spPr>
            <a:xfrm>
              <a:off x="0" y="-76200"/>
              <a:ext cx="812800" cy="889000"/>
            </a:xfrm>
            <a:prstGeom prst="rect">
              <a:avLst/>
            </a:prstGeom>
          </p:spPr>
          <p:txBody>
            <a:bodyPr lIns="50800" tIns="50800" rIns="50800" bIns="50800" rtlCol="0" anchor="ctr"/>
            <a:lstStyle/>
            <a:p>
              <a:pPr algn="ctr">
                <a:lnSpc>
                  <a:spcPts val="3749"/>
                </a:lnSpc>
              </a:pPr>
              <a:r>
                <a:rPr lang="en-US" sz="2499" u="sng" dirty="0">
                  <a:solidFill>
                    <a:schemeClr val="bg1"/>
                  </a:solidFill>
                  <a:latin typeface="League Spartan"/>
                  <a:hlinkClick r:id="rId2" tooltip="https://www.gov.uk/government/publications/prevent-duty-guidance">
                    <a:extLst>
                      <a:ext uri="{A12FA001-AC4F-418D-AE19-62706E023703}">
                        <ahyp:hlinkClr xmlns:ahyp="http://schemas.microsoft.com/office/drawing/2018/hyperlinkcolor" val="tx"/>
                      </a:ext>
                    </a:extLst>
                  </a:hlinkClick>
                </a:rPr>
                <a:t>Prevent Duty Guidance -GOV.UK</a:t>
              </a:r>
            </a:p>
          </p:txBody>
        </p:sp>
      </p:grpSp>
      <p:grpSp>
        <p:nvGrpSpPr>
          <p:cNvPr id="8" name="Group 8">
            <a:extLst>
              <a:ext uri="{C183D7F6-B498-43B3-948B-1728B52AA6E4}">
                <adec:decorative xmlns:adec="http://schemas.microsoft.com/office/drawing/2017/decorative" val="1"/>
              </a:ext>
            </a:extLst>
          </p:cNvPr>
          <p:cNvGrpSpPr/>
          <p:nvPr/>
        </p:nvGrpSpPr>
        <p:grpSpPr>
          <a:xfrm>
            <a:off x="5404014" y="4742176"/>
            <a:ext cx="3368867" cy="3368867"/>
            <a:chOff x="0" y="0"/>
            <a:chExt cx="812800" cy="812800"/>
          </a:xfrm>
        </p:grpSpPr>
        <p:sp>
          <p:nvSpPr>
            <p:cNvPr id="9" name="Freeform 9"/>
            <p:cNvSpPr/>
            <p:nvPr/>
          </p:nvSpPr>
          <p:spPr>
            <a:xfrm>
              <a:off x="0" y="0"/>
              <a:ext cx="812800" cy="812800"/>
            </a:xfrm>
            <a:custGeom>
              <a:avLst/>
              <a:gdLst/>
              <a:ahLst/>
              <a:cxnLst/>
              <a:rect l="l" t="t" r="r" b="b"/>
              <a:pathLst>
                <a:path w="812800" h="812800">
                  <a:moveTo>
                    <a:pt x="117202" y="0"/>
                  </a:moveTo>
                  <a:lnTo>
                    <a:pt x="695598" y="0"/>
                  </a:lnTo>
                  <a:cubicBezTo>
                    <a:pt x="726682" y="0"/>
                    <a:pt x="756493" y="12348"/>
                    <a:pt x="778472" y="34328"/>
                  </a:cubicBezTo>
                  <a:cubicBezTo>
                    <a:pt x="800452" y="56307"/>
                    <a:pt x="812800" y="86118"/>
                    <a:pt x="812800" y="117202"/>
                  </a:cubicBezTo>
                  <a:lnTo>
                    <a:pt x="812800" y="695598"/>
                  </a:lnTo>
                  <a:cubicBezTo>
                    <a:pt x="812800" y="726682"/>
                    <a:pt x="800452" y="756493"/>
                    <a:pt x="778472" y="778472"/>
                  </a:cubicBezTo>
                  <a:cubicBezTo>
                    <a:pt x="756493" y="800452"/>
                    <a:pt x="726682" y="812800"/>
                    <a:pt x="695598" y="812800"/>
                  </a:cubicBezTo>
                  <a:lnTo>
                    <a:pt x="117202" y="812800"/>
                  </a:lnTo>
                  <a:cubicBezTo>
                    <a:pt x="86118" y="812800"/>
                    <a:pt x="56307" y="800452"/>
                    <a:pt x="34328" y="778472"/>
                  </a:cubicBezTo>
                  <a:cubicBezTo>
                    <a:pt x="12348" y="756493"/>
                    <a:pt x="0" y="726682"/>
                    <a:pt x="0" y="695598"/>
                  </a:cubicBezTo>
                  <a:lnTo>
                    <a:pt x="0" y="117202"/>
                  </a:lnTo>
                  <a:cubicBezTo>
                    <a:pt x="0" y="86118"/>
                    <a:pt x="12348" y="56307"/>
                    <a:pt x="34328" y="34328"/>
                  </a:cubicBezTo>
                  <a:cubicBezTo>
                    <a:pt x="56307" y="12348"/>
                    <a:pt x="86118" y="0"/>
                    <a:pt x="117202" y="0"/>
                  </a:cubicBezTo>
                  <a:close/>
                </a:path>
              </a:pathLst>
            </a:custGeom>
            <a:solidFill>
              <a:srgbClr val="E64134"/>
            </a:solidFill>
          </p:spPr>
          <p:txBody>
            <a:bodyPr/>
            <a:lstStyle/>
            <a:p>
              <a:endParaRPr lang="en-GB"/>
            </a:p>
          </p:txBody>
        </p:sp>
        <p:sp>
          <p:nvSpPr>
            <p:cNvPr id="10" name="TextBox 10"/>
            <p:cNvSpPr txBox="1"/>
            <p:nvPr/>
          </p:nvSpPr>
          <p:spPr>
            <a:xfrm>
              <a:off x="0" y="-76200"/>
              <a:ext cx="812800" cy="889000"/>
            </a:xfrm>
            <a:prstGeom prst="rect">
              <a:avLst/>
            </a:prstGeom>
          </p:spPr>
          <p:txBody>
            <a:bodyPr lIns="50800" tIns="50800" rIns="50800" bIns="50800" rtlCol="0" anchor="ctr"/>
            <a:lstStyle/>
            <a:p>
              <a:pPr algn="ctr">
                <a:lnSpc>
                  <a:spcPts val="3749"/>
                </a:lnSpc>
              </a:pPr>
              <a:r>
                <a:rPr lang="en-US" sz="2499" u="sng">
                  <a:solidFill>
                    <a:srgbClr val="FFFFFF"/>
                  </a:solidFill>
                  <a:latin typeface="League Spartan"/>
                  <a:hlinkClick r:id="rId3" tooltip="https://www.gov.uk/government/publications/keeping-children-safe-in-education--2"/>
                </a:rPr>
                <a:t>Keeping Children Safe in Education - GOV.UK</a:t>
              </a:r>
            </a:p>
          </p:txBody>
        </p:sp>
      </p:grpSp>
      <p:grpSp>
        <p:nvGrpSpPr>
          <p:cNvPr id="11" name="Group 11">
            <a:extLst>
              <a:ext uri="{C183D7F6-B498-43B3-948B-1728B52AA6E4}">
                <adec:decorative xmlns:adec="http://schemas.microsoft.com/office/drawing/2017/decorative" val="1"/>
              </a:ext>
            </a:extLst>
          </p:cNvPr>
          <p:cNvGrpSpPr/>
          <p:nvPr/>
        </p:nvGrpSpPr>
        <p:grpSpPr>
          <a:xfrm>
            <a:off x="9511120" y="4742176"/>
            <a:ext cx="3368867" cy="3368867"/>
            <a:chOff x="0" y="0"/>
            <a:chExt cx="812800" cy="812800"/>
          </a:xfrm>
        </p:grpSpPr>
        <p:sp>
          <p:nvSpPr>
            <p:cNvPr id="12" name="Freeform 12"/>
            <p:cNvSpPr/>
            <p:nvPr/>
          </p:nvSpPr>
          <p:spPr>
            <a:xfrm>
              <a:off x="0" y="0"/>
              <a:ext cx="812800" cy="812800"/>
            </a:xfrm>
            <a:custGeom>
              <a:avLst/>
              <a:gdLst/>
              <a:ahLst/>
              <a:cxnLst/>
              <a:rect l="l" t="t" r="r" b="b"/>
              <a:pathLst>
                <a:path w="812800" h="812800">
                  <a:moveTo>
                    <a:pt x="117202" y="0"/>
                  </a:moveTo>
                  <a:lnTo>
                    <a:pt x="695598" y="0"/>
                  </a:lnTo>
                  <a:cubicBezTo>
                    <a:pt x="726682" y="0"/>
                    <a:pt x="756493" y="12348"/>
                    <a:pt x="778472" y="34328"/>
                  </a:cubicBezTo>
                  <a:cubicBezTo>
                    <a:pt x="800452" y="56307"/>
                    <a:pt x="812800" y="86118"/>
                    <a:pt x="812800" y="117202"/>
                  </a:cubicBezTo>
                  <a:lnTo>
                    <a:pt x="812800" y="695598"/>
                  </a:lnTo>
                  <a:cubicBezTo>
                    <a:pt x="812800" y="726682"/>
                    <a:pt x="800452" y="756493"/>
                    <a:pt x="778472" y="778472"/>
                  </a:cubicBezTo>
                  <a:cubicBezTo>
                    <a:pt x="756493" y="800452"/>
                    <a:pt x="726682" y="812800"/>
                    <a:pt x="695598" y="812800"/>
                  </a:cubicBezTo>
                  <a:lnTo>
                    <a:pt x="117202" y="812800"/>
                  </a:lnTo>
                  <a:cubicBezTo>
                    <a:pt x="86118" y="812800"/>
                    <a:pt x="56307" y="800452"/>
                    <a:pt x="34328" y="778472"/>
                  </a:cubicBezTo>
                  <a:cubicBezTo>
                    <a:pt x="12348" y="756493"/>
                    <a:pt x="0" y="726682"/>
                    <a:pt x="0" y="695598"/>
                  </a:cubicBezTo>
                  <a:lnTo>
                    <a:pt x="0" y="117202"/>
                  </a:lnTo>
                  <a:cubicBezTo>
                    <a:pt x="0" y="86118"/>
                    <a:pt x="12348" y="56307"/>
                    <a:pt x="34328" y="34328"/>
                  </a:cubicBezTo>
                  <a:cubicBezTo>
                    <a:pt x="56307" y="12348"/>
                    <a:pt x="86118" y="0"/>
                    <a:pt x="117202" y="0"/>
                  </a:cubicBezTo>
                  <a:close/>
                </a:path>
              </a:pathLst>
            </a:custGeom>
            <a:solidFill>
              <a:srgbClr val="000000"/>
            </a:solidFill>
          </p:spPr>
          <p:txBody>
            <a:bodyPr/>
            <a:lstStyle/>
            <a:p>
              <a:endParaRPr lang="en-GB"/>
            </a:p>
          </p:txBody>
        </p:sp>
        <p:sp>
          <p:nvSpPr>
            <p:cNvPr id="13" name="TextBox 13"/>
            <p:cNvSpPr txBox="1"/>
            <p:nvPr/>
          </p:nvSpPr>
          <p:spPr>
            <a:xfrm>
              <a:off x="0" y="-76200"/>
              <a:ext cx="812800" cy="889000"/>
            </a:xfrm>
            <a:prstGeom prst="rect">
              <a:avLst/>
            </a:prstGeom>
          </p:spPr>
          <p:txBody>
            <a:bodyPr lIns="50800" tIns="50800" rIns="50800" bIns="50800" rtlCol="0" anchor="ctr"/>
            <a:lstStyle/>
            <a:p>
              <a:pPr algn="ctr">
                <a:lnSpc>
                  <a:spcPts val="3749"/>
                </a:lnSpc>
              </a:pPr>
              <a:r>
                <a:rPr lang="en-US" sz="2499" u="sng" dirty="0">
                  <a:solidFill>
                    <a:schemeClr val="bg1"/>
                  </a:solidFill>
                  <a:latin typeface="League Spartan"/>
                  <a:hlinkClick r:id="rId4" tooltip="https://www.gov.uk/government/publications/counter-terrorism-strategy-contest-2018">
                    <a:extLst>
                      <a:ext uri="{A12FA001-AC4F-418D-AE19-62706E023703}">
                        <ahyp:hlinkClr xmlns:ahyp="http://schemas.microsoft.com/office/drawing/2018/hyperlinkcolor" val="tx"/>
                      </a:ext>
                    </a:extLst>
                  </a:hlinkClick>
                </a:rPr>
                <a:t>Counter-terrorism strategy (CONTEST) 2018 - GOV.UK (www.gov.uk)</a:t>
              </a:r>
            </a:p>
          </p:txBody>
        </p:sp>
      </p:grpSp>
      <p:grpSp>
        <p:nvGrpSpPr>
          <p:cNvPr id="14" name="Group 14">
            <a:extLst>
              <a:ext uri="{C183D7F6-B498-43B3-948B-1728B52AA6E4}">
                <adec:decorative xmlns:adec="http://schemas.microsoft.com/office/drawing/2017/decorative" val="1"/>
              </a:ext>
            </a:extLst>
          </p:cNvPr>
          <p:cNvGrpSpPr/>
          <p:nvPr/>
        </p:nvGrpSpPr>
        <p:grpSpPr>
          <a:xfrm>
            <a:off x="13618226" y="4742176"/>
            <a:ext cx="3368867" cy="3368867"/>
            <a:chOff x="0" y="0"/>
            <a:chExt cx="812800" cy="812800"/>
          </a:xfrm>
        </p:grpSpPr>
        <p:sp>
          <p:nvSpPr>
            <p:cNvPr id="15" name="Freeform 15"/>
            <p:cNvSpPr/>
            <p:nvPr/>
          </p:nvSpPr>
          <p:spPr>
            <a:xfrm>
              <a:off x="0" y="0"/>
              <a:ext cx="812800" cy="812800"/>
            </a:xfrm>
            <a:custGeom>
              <a:avLst/>
              <a:gdLst/>
              <a:ahLst/>
              <a:cxnLst/>
              <a:rect l="l" t="t" r="r" b="b"/>
              <a:pathLst>
                <a:path w="812800" h="812800">
                  <a:moveTo>
                    <a:pt x="117202" y="0"/>
                  </a:moveTo>
                  <a:lnTo>
                    <a:pt x="695598" y="0"/>
                  </a:lnTo>
                  <a:cubicBezTo>
                    <a:pt x="726682" y="0"/>
                    <a:pt x="756493" y="12348"/>
                    <a:pt x="778472" y="34328"/>
                  </a:cubicBezTo>
                  <a:cubicBezTo>
                    <a:pt x="800452" y="56307"/>
                    <a:pt x="812800" y="86118"/>
                    <a:pt x="812800" y="117202"/>
                  </a:cubicBezTo>
                  <a:lnTo>
                    <a:pt x="812800" y="695598"/>
                  </a:lnTo>
                  <a:cubicBezTo>
                    <a:pt x="812800" y="726682"/>
                    <a:pt x="800452" y="756493"/>
                    <a:pt x="778472" y="778472"/>
                  </a:cubicBezTo>
                  <a:cubicBezTo>
                    <a:pt x="756493" y="800452"/>
                    <a:pt x="726682" y="812800"/>
                    <a:pt x="695598" y="812800"/>
                  </a:cubicBezTo>
                  <a:lnTo>
                    <a:pt x="117202" y="812800"/>
                  </a:lnTo>
                  <a:cubicBezTo>
                    <a:pt x="86118" y="812800"/>
                    <a:pt x="56307" y="800452"/>
                    <a:pt x="34328" y="778472"/>
                  </a:cubicBezTo>
                  <a:cubicBezTo>
                    <a:pt x="12348" y="756493"/>
                    <a:pt x="0" y="726682"/>
                    <a:pt x="0" y="695598"/>
                  </a:cubicBezTo>
                  <a:lnTo>
                    <a:pt x="0" y="117202"/>
                  </a:lnTo>
                  <a:cubicBezTo>
                    <a:pt x="0" y="86118"/>
                    <a:pt x="12348" y="56307"/>
                    <a:pt x="34328" y="34328"/>
                  </a:cubicBezTo>
                  <a:cubicBezTo>
                    <a:pt x="56307" y="12348"/>
                    <a:pt x="86118" y="0"/>
                    <a:pt x="117202" y="0"/>
                  </a:cubicBezTo>
                  <a:close/>
                </a:path>
              </a:pathLst>
            </a:custGeom>
            <a:solidFill>
              <a:srgbClr val="FEDF32"/>
            </a:solidFill>
          </p:spPr>
          <p:txBody>
            <a:bodyPr/>
            <a:lstStyle/>
            <a:p>
              <a:endParaRPr lang="en-GB"/>
            </a:p>
          </p:txBody>
        </p:sp>
        <p:sp>
          <p:nvSpPr>
            <p:cNvPr id="16" name="TextBox 16"/>
            <p:cNvSpPr txBox="1"/>
            <p:nvPr/>
          </p:nvSpPr>
          <p:spPr>
            <a:xfrm>
              <a:off x="0" y="-76200"/>
              <a:ext cx="812800" cy="889000"/>
            </a:xfrm>
            <a:prstGeom prst="rect">
              <a:avLst/>
            </a:prstGeom>
          </p:spPr>
          <p:txBody>
            <a:bodyPr lIns="50800" tIns="50800" rIns="50800" bIns="50800" rtlCol="0" anchor="ctr"/>
            <a:lstStyle/>
            <a:p>
              <a:pPr algn="ctr">
                <a:lnSpc>
                  <a:spcPts val="3749"/>
                </a:lnSpc>
              </a:pPr>
              <a:r>
                <a:rPr lang="en-US" sz="2499" u="sng">
                  <a:solidFill>
                    <a:srgbClr val="000000"/>
                  </a:solidFill>
                  <a:latin typeface="League Spartan"/>
                  <a:hlinkClick r:id="rId5" tooltip="https://www.gov.uk/government/publications/working-together-to-safeguard-children--2"/>
                </a:rPr>
                <a:t>Working Together to Safeguard Children - GOV.UK</a:t>
              </a:r>
            </a:p>
          </p:txBody>
        </p:sp>
      </p:grpSp>
      <p:sp>
        <p:nvSpPr>
          <p:cNvPr id="17" name="TextBox 17"/>
          <p:cNvSpPr txBox="1">
            <a:spLocks noGrp="1"/>
          </p:cNvSpPr>
          <p:nvPr>
            <p:ph type="title" idx="4294967295"/>
          </p:nvPr>
        </p:nvSpPr>
        <p:spPr>
          <a:xfrm>
            <a:off x="3367069" y="925534"/>
            <a:ext cx="11553863" cy="9810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780"/>
              </a:lnSpc>
              <a:spcBef>
                <a:spcPct val="0"/>
              </a:spcBef>
              <a:spcAft>
                <a:spcPts val="0"/>
              </a:spcAft>
              <a:buClrTx/>
              <a:buSzTx/>
              <a:buFontTx/>
              <a:buNone/>
              <a:tabLst/>
              <a:defRPr/>
            </a:pPr>
            <a:r>
              <a:rPr kumimoji="0" lang="en-US" sz="6483" b="0" i="0" u="none" strike="noStrike" kern="1200" cap="none" spc="0" normalizeH="0" baseline="0" noProof="0" dirty="0">
                <a:ln>
                  <a:noFill/>
                </a:ln>
                <a:solidFill>
                  <a:srgbClr val="000000"/>
                </a:solidFill>
                <a:effectLst/>
                <a:uLnTx/>
                <a:uFillTx/>
                <a:latin typeface="ITC Avant Garde Gothic"/>
                <a:ea typeface="+mn-ea"/>
                <a:cs typeface="+mn-cs"/>
              </a:rPr>
              <a:t>Guidance</a:t>
            </a:r>
          </a:p>
        </p:txBody>
      </p:sp>
      <p:sp>
        <p:nvSpPr>
          <p:cNvPr id="18" name="TextBox 18"/>
          <p:cNvSpPr txBox="1"/>
          <p:nvPr/>
        </p:nvSpPr>
        <p:spPr>
          <a:xfrm>
            <a:off x="1028700" y="2596569"/>
            <a:ext cx="16230600" cy="860425"/>
          </a:xfrm>
          <a:prstGeom prst="rect">
            <a:avLst/>
          </a:prstGeom>
        </p:spPr>
        <p:txBody>
          <a:bodyPr lIns="0" tIns="0" rIns="0" bIns="0" rtlCol="0" anchor="t">
            <a:spAutoFit/>
          </a:bodyPr>
          <a:lstStyle/>
          <a:p>
            <a:pPr>
              <a:lnSpc>
                <a:spcPts val="3499"/>
              </a:lnSpc>
            </a:pPr>
            <a:r>
              <a:rPr lang="en-US" sz="2499">
                <a:solidFill>
                  <a:srgbClr val="000000"/>
                </a:solidFill>
                <a:latin typeface="ITC Avant Garde Gothic"/>
              </a:rPr>
              <a:t>Click or tap on each of the boxes below to be taken to different pieces of government guidance regarding Prevent, counter-extremism, and the safeguarding of children.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DF3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7168671"/>
            <a:ext cx="18288000" cy="1610744"/>
            <a:chOff x="0" y="0"/>
            <a:chExt cx="4816593" cy="424229"/>
          </a:xfrm>
        </p:grpSpPr>
        <p:sp>
          <p:nvSpPr>
            <p:cNvPr id="3" name="Freeform 3"/>
            <p:cNvSpPr/>
            <p:nvPr/>
          </p:nvSpPr>
          <p:spPr>
            <a:xfrm>
              <a:off x="0" y="0"/>
              <a:ext cx="4816592" cy="424229"/>
            </a:xfrm>
            <a:custGeom>
              <a:avLst/>
              <a:gdLst/>
              <a:ahLst/>
              <a:cxnLst/>
              <a:rect l="l" t="t" r="r" b="b"/>
              <a:pathLst>
                <a:path w="4816592" h="424229">
                  <a:moveTo>
                    <a:pt x="0" y="0"/>
                  </a:moveTo>
                  <a:lnTo>
                    <a:pt x="4816592" y="0"/>
                  </a:lnTo>
                  <a:lnTo>
                    <a:pt x="4816592" y="424229"/>
                  </a:lnTo>
                  <a:lnTo>
                    <a:pt x="0" y="424229"/>
                  </a:lnTo>
                  <a:close/>
                </a:path>
              </a:pathLst>
            </a:custGeom>
            <a:solidFill>
              <a:srgbClr val="FFFFFF"/>
            </a:solidFill>
          </p:spPr>
          <p:txBody>
            <a:bodyPr/>
            <a:lstStyle/>
            <a:p>
              <a:endParaRPr lang="en-GB"/>
            </a:p>
          </p:txBody>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sp>
        <p:nvSpPr>
          <p:cNvPr id="5" name="TextBox 5"/>
          <p:cNvSpPr txBox="1">
            <a:spLocks noGrp="1"/>
          </p:cNvSpPr>
          <p:nvPr>
            <p:ph type="title" idx="4294967295"/>
          </p:nvPr>
        </p:nvSpPr>
        <p:spPr>
          <a:xfrm>
            <a:off x="670824" y="7321580"/>
            <a:ext cx="14499796" cy="13049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320"/>
              </a:lnSpc>
              <a:spcBef>
                <a:spcPct val="0"/>
              </a:spcBef>
              <a:spcAft>
                <a:spcPts val="0"/>
              </a:spcAft>
              <a:buClrTx/>
              <a:buSzTx/>
              <a:buFontTx/>
              <a:buNone/>
              <a:tabLst/>
              <a:defRPr/>
            </a:pPr>
            <a:r>
              <a:rPr kumimoji="0" lang="en-US" sz="8600" b="0" i="0" u="none" strike="noStrike" kern="1200" cap="none" spc="0" normalizeH="0" baseline="0" noProof="0" dirty="0">
                <a:ln>
                  <a:noFill/>
                </a:ln>
                <a:solidFill>
                  <a:srgbClr val="000000"/>
                </a:solidFill>
                <a:effectLst/>
                <a:uLnTx/>
                <a:uFillTx/>
                <a:latin typeface="ITC Avant Garde Gothic"/>
                <a:ea typeface="+mn-ea"/>
                <a:cs typeface="+mn-cs"/>
              </a:rPr>
              <a:t>Definitions and Key Terms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708928"/>
            <a:ext cx="18288000" cy="1414287"/>
            <a:chOff x="0" y="0"/>
            <a:chExt cx="4816593" cy="372487"/>
          </a:xfrm>
        </p:grpSpPr>
        <p:sp>
          <p:nvSpPr>
            <p:cNvPr id="3" name="Freeform 3"/>
            <p:cNvSpPr/>
            <p:nvPr/>
          </p:nvSpPr>
          <p:spPr>
            <a:xfrm>
              <a:off x="0" y="0"/>
              <a:ext cx="4816592" cy="372487"/>
            </a:xfrm>
            <a:custGeom>
              <a:avLst/>
              <a:gdLst/>
              <a:ahLst/>
              <a:cxnLst/>
              <a:rect l="l" t="t" r="r" b="b"/>
              <a:pathLst>
                <a:path w="4816592" h="372487">
                  <a:moveTo>
                    <a:pt x="0" y="0"/>
                  </a:moveTo>
                  <a:lnTo>
                    <a:pt x="4816592" y="0"/>
                  </a:lnTo>
                  <a:lnTo>
                    <a:pt x="4816592" y="372487"/>
                  </a:lnTo>
                  <a:lnTo>
                    <a:pt x="0" y="372487"/>
                  </a:lnTo>
                  <a:close/>
                </a:path>
              </a:pathLst>
            </a:custGeom>
            <a:solidFill>
              <a:srgbClr val="FEDF32"/>
            </a:solidFill>
          </p:spPr>
          <p:txBody>
            <a:bodyPr/>
            <a:lstStyle/>
            <a:p>
              <a:endParaRPr lang="en-GB"/>
            </a:p>
          </p:txBody>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pic>
        <p:nvPicPr>
          <p:cNvPr id="5" name="Picture 5">
            <a:hlinkClick r:id="rId2" tooltip="https://educateagainsthate.com"/>
            <a:extLst>
              <a:ext uri="{C183D7F6-B498-43B3-948B-1728B52AA6E4}">
                <adec:decorative xmlns:adec="http://schemas.microsoft.com/office/drawing/2017/decorative" val="1"/>
              </a:ext>
            </a:extLst>
          </p:cNvPr>
          <p:cNvPicPr>
            <a:picLocks noChangeAspect="1"/>
          </p:cNvPicPr>
          <p:nvPr/>
        </p:nvPicPr>
        <p:blipFill>
          <a:blip r:embed="rId3"/>
          <a:srcRect/>
          <a:stretch>
            <a:fillRect/>
          </a:stretch>
        </p:blipFill>
        <p:spPr>
          <a:xfrm>
            <a:off x="6294797" y="8600363"/>
            <a:ext cx="5698406" cy="1315875"/>
          </a:xfrm>
          <a:prstGeom prst="rect">
            <a:avLst/>
          </a:prstGeom>
        </p:spPr>
      </p:pic>
      <p:grpSp>
        <p:nvGrpSpPr>
          <p:cNvPr id="6" name="Group 6">
            <a:extLst>
              <a:ext uri="{C183D7F6-B498-43B3-948B-1728B52AA6E4}">
                <adec:decorative xmlns:adec="http://schemas.microsoft.com/office/drawing/2017/decorative" val="1"/>
              </a:ext>
            </a:extLst>
          </p:cNvPr>
          <p:cNvGrpSpPr/>
          <p:nvPr/>
        </p:nvGrpSpPr>
        <p:grpSpPr>
          <a:xfrm>
            <a:off x="2083051" y="3349305"/>
            <a:ext cx="3840455" cy="3375424"/>
            <a:chOff x="0" y="-209930"/>
            <a:chExt cx="1011478" cy="889000"/>
          </a:xfrm>
        </p:grpSpPr>
        <p:sp>
          <p:nvSpPr>
            <p:cNvPr id="7" name="Freeform 7"/>
            <p:cNvSpPr/>
            <p:nvPr/>
          </p:nvSpPr>
          <p:spPr>
            <a:xfrm>
              <a:off x="0" y="0"/>
              <a:ext cx="1011478" cy="469141"/>
            </a:xfrm>
            <a:custGeom>
              <a:avLst/>
              <a:gdLst/>
              <a:ahLst/>
              <a:cxnLst/>
              <a:rect l="l" t="t" r="r" b="b"/>
              <a:pathLst>
                <a:path w="1011478" h="469141">
                  <a:moveTo>
                    <a:pt x="102810" y="0"/>
                  </a:moveTo>
                  <a:lnTo>
                    <a:pt x="908668" y="0"/>
                  </a:lnTo>
                  <a:cubicBezTo>
                    <a:pt x="935934" y="0"/>
                    <a:pt x="962085" y="10832"/>
                    <a:pt x="981365" y="30112"/>
                  </a:cubicBezTo>
                  <a:cubicBezTo>
                    <a:pt x="1000646" y="49393"/>
                    <a:pt x="1011478" y="75543"/>
                    <a:pt x="1011478" y="102810"/>
                  </a:cubicBezTo>
                  <a:lnTo>
                    <a:pt x="1011478" y="366331"/>
                  </a:lnTo>
                  <a:cubicBezTo>
                    <a:pt x="1011478" y="393598"/>
                    <a:pt x="1000646" y="419748"/>
                    <a:pt x="981365" y="439029"/>
                  </a:cubicBezTo>
                  <a:cubicBezTo>
                    <a:pt x="962085" y="458309"/>
                    <a:pt x="935934" y="469141"/>
                    <a:pt x="908668" y="469141"/>
                  </a:cubicBezTo>
                  <a:lnTo>
                    <a:pt x="102810" y="469141"/>
                  </a:lnTo>
                  <a:cubicBezTo>
                    <a:pt x="75543" y="469141"/>
                    <a:pt x="49393" y="458309"/>
                    <a:pt x="30112" y="439029"/>
                  </a:cubicBezTo>
                  <a:cubicBezTo>
                    <a:pt x="10832" y="419748"/>
                    <a:pt x="0" y="393598"/>
                    <a:pt x="0" y="366331"/>
                  </a:cubicBezTo>
                  <a:lnTo>
                    <a:pt x="0" y="102810"/>
                  </a:lnTo>
                  <a:cubicBezTo>
                    <a:pt x="0" y="75543"/>
                    <a:pt x="10832" y="49393"/>
                    <a:pt x="30112" y="30112"/>
                  </a:cubicBezTo>
                  <a:cubicBezTo>
                    <a:pt x="49393" y="10832"/>
                    <a:pt x="75543" y="0"/>
                    <a:pt x="102810" y="0"/>
                  </a:cubicBezTo>
                  <a:close/>
                </a:path>
              </a:pathLst>
            </a:custGeom>
            <a:solidFill>
              <a:srgbClr val="2527E9"/>
            </a:solidFill>
          </p:spPr>
          <p:txBody>
            <a:bodyPr/>
            <a:lstStyle/>
            <a:p>
              <a:endParaRPr lang="en-GB"/>
            </a:p>
          </p:txBody>
        </p:sp>
        <p:sp>
          <p:nvSpPr>
            <p:cNvPr id="8" name="TextBox 8"/>
            <p:cNvSpPr txBox="1"/>
            <p:nvPr/>
          </p:nvSpPr>
          <p:spPr>
            <a:xfrm>
              <a:off x="1" y="-209930"/>
              <a:ext cx="1010251" cy="889000"/>
            </a:xfrm>
            <a:prstGeom prst="rect">
              <a:avLst/>
            </a:prstGeom>
          </p:spPr>
          <p:txBody>
            <a:bodyPr lIns="50800" tIns="50800" rIns="50800" bIns="50800" rtlCol="0" anchor="ctr"/>
            <a:lstStyle/>
            <a:p>
              <a:pPr algn="ctr">
                <a:lnSpc>
                  <a:spcPts val="3749"/>
                </a:lnSpc>
              </a:pPr>
              <a:r>
                <a:rPr lang="en-US" sz="2499" u="sng" dirty="0">
                  <a:solidFill>
                    <a:schemeClr val="bg1"/>
                  </a:solidFill>
                  <a:latin typeface="League Spartan"/>
                  <a:hlinkClick r:id="rId4" tooltip="https://educateagainsthate.com/resources/online-media-literacy-resources/">
                    <a:extLst>
                      <a:ext uri="{A12FA001-AC4F-418D-AE19-62706E023703}">
                        <ahyp:hlinkClr xmlns:ahyp="http://schemas.microsoft.com/office/drawing/2018/hyperlinkcolor" val="tx"/>
                      </a:ext>
                    </a:extLst>
                  </a:hlinkClick>
                </a:rPr>
                <a:t>Online Media Literacy Resources</a:t>
              </a:r>
            </a:p>
          </p:txBody>
        </p:sp>
      </p:grpSp>
      <p:grpSp>
        <p:nvGrpSpPr>
          <p:cNvPr id="9" name="Group 9">
            <a:extLst>
              <a:ext uri="{C183D7F6-B498-43B3-948B-1728B52AA6E4}">
                <adec:decorative xmlns:adec="http://schemas.microsoft.com/office/drawing/2017/decorative" val="1"/>
              </a:ext>
            </a:extLst>
          </p:cNvPr>
          <p:cNvGrpSpPr/>
          <p:nvPr/>
        </p:nvGrpSpPr>
        <p:grpSpPr>
          <a:xfrm>
            <a:off x="7353258" y="3364530"/>
            <a:ext cx="4053828" cy="3375424"/>
            <a:chOff x="34103" y="-205920"/>
            <a:chExt cx="1067675" cy="889000"/>
          </a:xfrm>
        </p:grpSpPr>
        <p:sp>
          <p:nvSpPr>
            <p:cNvPr id="10" name="Freeform 10"/>
            <p:cNvSpPr/>
            <p:nvPr/>
          </p:nvSpPr>
          <p:spPr>
            <a:xfrm>
              <a:off x="48809" y="-1"/>
              <a:ext cx="1011478" cy="469141"/>
            </a:xfrm>
            <a:custGeom>
              <a:avLst/>
              <a:gdLst/>
              <a:ahLst/>
              <a:cxnLst/>
              <a:rect l="l" t="t" r="r" b="b"/>
              <a:pathLst>
                <a:path w="1011478" h="469141">
                  <a:moveTo>
                    <a:pt x="102810" y="0"/>
                  </a:moveTo>
                  <a:lnTo>
                    <a:pt x="908668" y="0"/>
                  </a:lnTo>
                  <a:cubicBezTo>
                    <a:pt x="935934" y="0"/>
                    <a:pt x="962085" y="10832"/>
                    <a:pt x="981365" y="30112"/>
                  </a:cubicBezTo>
                  <a:cubicBezTo>
                    <a:pt x="1000646" y="49393"/>
                    <a:pt x="1011478" y="75543"/>
                    <a:pt x="1011478" y="102810"/>
                  </a:cubicBezTo>
                  <a:lnTo>
                    <a:pt x="1011478" y="366331"/>
                  </a:lnTo>
                  <a:cubicBezTo>
                    <a:pt x="1011478" y="393598"/>
                    <a:pt x="1000646" y="419748"/>
                    <a:pt x="981365" y="439029"/>
                  </a:cubicBezTo>
                  <a:cubicBezTo>
                    <a:pt x="962085" y="458309"/>
                    <a:pt x="935934" y="469141"/>
                    <a:pt x="908668" y="469141"/>
                  </a:cubicBezTo>
                  <a:lnTo>
                    <a:pt x="102810" y="469141"/>
                  </a:lnTo>
                  <a:cubicBezTo>
                    <a:pt x="75543" y="469141"/>
                    <a:pt x="49393" y="458309"/>
                    <a:pt x="30112" y="439029"/>
                  </a:cubicBezTo>
                  <a:cubicBezTo>
                    <a:pt x="10832" y="419748"/>
                    <a:pt x="0" y="393598"/>
                    <a:pt x="0" y="366331"/>
                  </a:cubicBezTo>
                  <a:lnTo>
                    <a:pt x="0" y="102810"/>
                  </a:lnTo>
                  <a:cubicBezTo>
                    <a:pt x="0" y="75543"/>
                    <a:pt x="10832" y="49393"/>
                    <a:pt x="30112" y="30112"/>
                  </a:cubicBezTo>
                  <a:cubicBezTo>
                    <a:pt x="49393" y="10832"/>
                    <a:pt x="75543" y="0"/>
                    <a:pt x="102810" y="0"/>
                  </a:cubicBezTo>
                  <a:close/>
                </a:path>
              </a:pathLst>
            </a:custGeom>
            <a:solidFill>
              <a:srgbClr val="E64134"/>
            </a:solidFill>
          </p:spPr>
          <p:txBody>
            <a:bodyPr/>
            <a:lstStyle/>
            <a:p>
              <a:endParaRPr lang="en-GB"/>
            </a:p>
          </p:txBody>
        </p:sp>
        <p:sp>
          <p:nvSpPr>
            <p:cNvPr id="11" name="TextBox 11"/>
            <p:cNvSpPr txBox="1"/>
            <p:nvPr/>
          </p:nvSpPr>
          <p:spPr>
            <a:xfrm>
              <a:off x="34103" y="-205920"/>
              <a:ext cx="1067675" cy="889000"/>
            </a:xfrm>
            <a:prstGeom prst="rect">
              <a:avLst/>
            </a:prstGeom>
          </p:spPr>
          <p:txBody>
            <a:bodyPr lIns="50800" tIns="50800" rIns="50800" bIns="50800" rtlCol="0" anchor="ctr"/>
            <a:lstStyle/>
            <a:p>
              <a:pPr algn="ctr">
                <a:lnSpc>
                  <a:spcPts val="3749"/>
                </a:lnSpc>
              </a:pPr>
              <a:r>
                <a:rPr lang="en-US" sz="2499" u="sng" dirty="0">
                  <a:solidFill>
                    <a:srgbClr val="FFFFFF"/>
                  </a:solidFill>
                  <a:latin typeface="League Spartan"/>
                  <a:hlinkClick r:id="rId5" tooltip="https://educateagainsthate.com/resources/prevent-an-introduction/"/>
                </a:rPr>
                <a:t>Prevent: An Introduction</a:t>
              </a:r>
            </a:p>
          </p:txBody>
        </p:sp>
      </p:grpSp>
      <p:grpSp>
        <p:nvGrpSpPr>
          <p:cNvPr id="12" name="Group 12">
            <a:extLst>
              <a:ext uri="{C183D7F6-B498-43B3-948B-1728B52AA6E4}">
                <adec:decorative xmlns:adec="http://schemas.microsoft.com/office/drawing/2017/decorative" val="1"/>
              </a:ext>
            </a:extLst>
          </p:cNvPr>
          <p:cNvGrpSpPr/>
          <p:nvPr/>
        </p:nvGrpSpPr>
        <p:grpSpPr>
          <a:xfrm>
            <a:off x="4529607" y="5423102"/>
            <a:ext cx="3835796" cy="3375424"/>
            <a:chOff x="0" y="-215671"/>
            <a:chExt cx="1010251" cy="889000"/>
          </a:xfrm>
        </p:grpSpPr>
        <p:sp>
          <p:nvSpPr>
            <p:cNvPr id="13" name="Freeform 13"/>
            <p:cNvSpPr/>
            <p:nvPr/>
          </p:nvSpPr>
          <p:spPr>
            <a:xfrm>
              <a:off x="0" y="0"/>
              <a:ext cx="1010251" cy="469141"/>
            </a:xfrm>
            <a:custGeom>
              <a:avLst/>
              <a:gdLst/>
              <a:ahLst/>
              <a:cxnLst/>
              <a:rect l="l" t="t" r="r" b="b"/>
              <a:pathLst>
                <a:path w="1010251" h="469141">
                  <a:moveTo>
                    <a:pt x="102935" y="0"/>
                  </a:moveTo>
                  <a:lnTo>
                    <a:pt x="907316" y="0"/>
                  </a:lnTo>
                  <a:cubicBezTo>
                    <a:pt x="964165" y="0"/>
                    <a:pt x="1010251" y="46086"/>
                    <a:pt x="1010251" y="102935"/>
                  </a:cubicBezTo>
                  <a:lnTo>
                    <a:pt x="1010251" y="366206"/>
                  </a:lnTo>
                  <a:cubicBezTo>
                    <a:pt x="1010251" y="393506"/>
                    <a:pt x="999406" y="419688"/>
                    <a:pt x="980102" y="438992"/>
                  </a:cubicBezTo>
                  <a:cubicBezTo>
                    <a:pt x="960798" y="458296"/>
                    <a:pt x="934616" y="469141"/>
                    <a:pt x="907316" y="469141"/>
                  </a:cubicBezTo>
                  <a:lnTo>
                    <a:pt x="102935" y="469141"/>
                  </a:lnTo>
                  <a:cubicBezTo>
                    <a:pt x="75635" y="469141"/>
                    <a:pt x="49453" y="458296"/>
                    <a:pt x="30149" y="438992"/>
                  </a:cubicBezTo>
                  <a:cubicBezTo>
                    <a:pt x="10845" y="419688"/>
                    <a:pt x="0" y="393506"/>
                    <a:pt x="0" y="366206"/>
                  </a:cubicBezTo>
                  <a:lnTo>
                    <a:pt x="0" y="102935"/>
                  </a:lnTo>
                  <a:cubicBezTo>
                    <a:pt x="0" y="75635"/>
                    <a:pt x="10845" y="49453"/>
                    <a:pt x="30149" y="30149"/>
                  </a:cubicBezTo>
                  <a:cubicBezTo>
                    <a:pt x="49453" y="10845"/>
                    <a:pt x="75635" y="0"/>
                    <a:pt x="102935" y="0"/>
                  </a:cubicBezTo>
                  <a:close/>
                </a:path>
              </a:pathLst>
            </a:custGeom>
            <a:solidFill>
              <a:srgbClr val="000000"/>
            </a:solidFill>
          </p:spPr>
          <p:txBody>
            <a:bodyPr/>
            <a:lstStyle/>
            <a:p>
              <a:endParaRPr lang="en-GB"/>
            </a:p>
          </p:txBody>
        </p:sp>
        <p:sp>
          <p:nvSpPr>
            <p:cNvPr id="14" name="TextBox 14"/>
            <p:cNvSpPr txBox="1"/>
            <p:nvPr/>
          </p:nvSpPr>
          <p:spPr>
            <a:xfrm>
              <a:off x="91166" y="-215671"/>
              <a:ext cx="812800" cy="889000"/>
            </a:xfrm>
            <a:prstGeom prst="rect">
              <a:avLst/>
            </a:prstGeom>
          </p:spPr>
          <p:txBody>
            <a:bodyPr lIns="50800" tIns="50800" rIns="50800" bIns="50800" rtlCol="0" anchor="ctr"/>
            <a:lstStyle/>
            <a:p>
              <a:pPr algn="ctr">
                <a:lnSpc>
                  <a:spcPts val="3749"/>
                </a:lnSpc>
              </a:pPr>
              <a:r>
                <a:rPr lang="en-US" sz="2499" u="sng" dirty="0">
                  <a:solidFill>
                    <a:schemeClr val="bg1"/>
                  </a:solidFill>
                  <a:latin typeface="League Spartan"/>
                  <a:hlinkClick r:id="rId6" tooltip="https://educateagainsthate.com/resources/prevent-myth-buster/">
                    <a:extLst>
                      <a:ext uri="{A12FA001-AC4F-418D-AE19-62706E023703}">
                        <ahyp:hlinkClr xmlns:ahyp="http://schemas.microsoft.com/office/drawing/2018/hyperlinkcolor" val="tx"/>
                      </a:ext>
                    </a:extLst>
                  </a:hlinkClick>
                </a:rPr>
                <a:t>Prevent Myth-buster</a:t>
              </a:r>
            </a:p>
          </p:txBody>
        </p:sp>
      </p:grpSp>
      <p:grpSp>
        <p:nvGrpSpPr>
          <p:cNvPr id="15" name="Group 15">
            <a:extLst>
              <a:ext uri="{C183D7F6-B498-43B3-948B-1728B52AA6E4}">
                <adec:decorative xmlns:adec="http://schemas.microsoft.com/office/drawing/2017/decorative" val="1"/>
              </a:ext>
            </a:extLst>
          </p:cNvPr>
          <p:cNvGrpSpPr/>
          <p:nvPr/>
        </p:nvGrpSpPr>
        <p:grpSpPr>
          <a:xfrm>
            <a:off x="12369152" y="3349301"/>
            <a:ext cx="3840455" cy="3375424"/>
            <a:chOff x="0" y="-209931"/>
            <a:chExt cx="1011478" cy="889000"/>
          </a:xfrm>
        </p:grpSpPr>
        <p:sp>
          <p:nvSpPr>
            <p:cNvPr id="16" name="Freeform 16"/>
            <p:cNvSpPr/>
            <p:nvPr/>
          </p:nvSpPr>
          <p:spPr>
            <a:xfrm>
              <a:off x="0" y="0"/>
              <a:ext cx="1011478" cy="469141"/>
            </a:xfrm>
            <a:custGeom>
              <a:avLst/>
              <a:gdLst/>
              <a:ahLst/>
              <a:cxnLst/>
              <a:rect l="l" t="t" r="r" b="b"/>
              <a:pathLst>
                <a:path w="1011478" h="469141">
                  <a:moveTo>
                    <a:pt x="102810" y="0"/>
                  </a:moveTo>
                  <a:lnTo>
                    <a:pt x="908668" y="0"/>
                  </a:lnTo>
                  <a:cubicBezTo>
                    <a:pt x="935934" y="0"/>
                    <a:pt x="962085" y="10832"/>
                    <a:pt x="981365" y="30112"/>
                  </a:cubicBezTo>
                  <a:cubicBezTo>
                    <a:pt x="1000646" y="49393"/>
                    <a:pt x="1011478" y="75543"/>
                    <a:pt x="1011478" y="102810"/>
                  </a:cubicBezTo>
                  <a:lnTo>
                    <a:pt x="1011478" y="366331"/>
                  </a:lnTo>
                  <a:cubicBezTo>
                    <a:pt x="1011478" y="393598"/>
                    <a:pt x="1000646" y="419748"/>
                    <a:pt x="981365" y="439029"/>
                  </a:cubicBezTo>
                  <a:cubicBezTo>
                    <a:pt x="962085" y="458309"/>
                    <a:pt x="935934" y="469141"/>
                    <a:pt x="908668" y="469141"/>
                  </a:cubicBezTo>
                  <a:lnTo>
                    <a:pt x="102810" y="469141"/>
                  </a:lnTo>
                  <a:cubicBezTo>
                    <a:pt x="75543" y="469141"/>
                    <a:pt x="49393" y="458309"/>
                    <a:pt x="30112" y="439029"/>
                  </a:cubicBezTo>
                  <a:cubicBezTo>
                    <a:pt x="10832" y="419748"/>
                    <a:pt x="0" y="393598"/>
                    <a:pt x="0" y="366331"/>
                  </a:cubicBezTo>
                  <a:lnTo>
                    <a:pt x="0" y="102810"/>
                  </a:lnTo>
                  <a:cubicBezTo>
                    <a:pt x="0" y="75543"/>
                    <a:pt x="10832" y="49393"/>
                    <a:pt x="30112" y="30112"/>
                  </a:cubicBezTo>
                  <a:cubicBezTo>
                    <a:pt x="49393" y="10832"/>
                    <a:pt x="75543" y="0"/>
                    <a:pt x="102810" y="0"/>
                  </a:cubicBezTo>
                  <a:close/>
                </a:path>
              </a:pathLst>
            </a:custGeom>
            <a:solidFill>
              <a:srgbClr val="FEDF32"/>
            </a:solidFill>
          </p:spPr>
          <p:txBody>
            <a:bodyPr/>
            <a:lstStyle/>
            <a:p>
              <a:endParaRPr lang="en-GB"/>
            </a:p>
          </p:txBody>
        </p:sp>
        <p:sp>
          <p:nvSpPr>
            <p:cNvPr id="17" name="TextBox 17"/>
            <p:cNvSpPr txBox="1"/>
            <p:nvPr/>
          </p:nvSpPr>
          <p:spPr>
            <a:xfrm>
              <a:off x="108940" y="-209931"/>
              <a:ext cx="812800" cy="889000"/>
            </a:xfrm>
            <a:prstGeom prst="rect">
              <a:avLst/>
            </a:prstGeom>
          </p:spPr>
          <p:txBody>
            <a:bodyPr lIns="50800" tIns="50800" rIns="50800" bIns="50800" rtlCol="0" anchor="ctr"/>
            <a:lstStyle/>
            <a:p>
              <a:pPr algn="ctr">
                <a:lnSpc>
                  <a:spcPts val="3749"/>
                </a:lnSpc>
              </a:pPr>
              <a:r>
                <a:rPr lang="en-US" sz="2499" u="sng" dirty="0">
                  <a:solidFill>
                    <a:srgbClr val="000000"/>
                  </a:solidFill>
                  <a:latin typeface="League Spartan"/>
                  <a:hlinkClick r:id="rId7" tooltip="https://educateagainsthate.com/resources/nspcc/"/>
                </a:rPr>
                <a:t>NSPCC</a:t>
              </a:r>
            </a:p>
          </p:txBody>
        </p:sp>
      </p:grpSp>
      <p:grpSp>
        <p:nvGrpSpPr>
          <p:cNvPr id="18" name="Group 18">
            <a:extLst>
              <a:ext uri="{C183D7F6-B498-43B3-948B-1728B52AA6E4}">
                <adec:decorative xmlns:adec="http://schemas.microsoft.com/office/drawing/2017/decorative" val="1"/>
              </a:ext>
            </a:extLst>
          </p:cNvPr>
          <p:cNvGrpSpPr/>
          <p:nvPr/>
        </p:nvGrpSpPr>
        <p:grpSpPr>
          <a:xfrm>
            <a:off x="9955855" y="5423102"/>
            <a:ext cx="3840455" cy="3375424"/>
            <a:chOff x="0" y="-215671"/>
            <a:chExt cx="1011478" cy="889000"/>
          </a:xfrm>
        </p:grpSpPr>
        <p:sp>
          <p:nvSpPr>
            <p:cNvPr id="19" name="Freeform 19"/>
            <p:cNvSpPr/>
            <p:nvPr/>
          </p:nvSpPr>
          <p:spPr>
            <a:xfrm>
              <a:off x="0" y="0"/>
              <a:ext cx="1011478" cy="469141"/>
            </a:xfrm>
            <a:custGeom>
              <a:avLst/>
              <a:gdLst/>
              <a:ahLst/>
              <a:cxnLst/>
              <a:rect l="l" t="t" r="r" b="b"/>
              <a:pathLst>
                <a:path w="1011478" h="469141">
                  <a:moveTo>
                    <a:pt x="102810" y="0"/>
                  </a:moveTo>
                  <a:lnTo>
                    <a:pt x="908668" y="0"/>
                  </a:lnTo>
                  <a:cubicBezTo>
                    <a:pt x="935934" y="0"/>
                    <a:pt x="962085" y="10832"/>
                    <a:pt x="981365" y="30112"/>
                  </a:cubicBezTo>
                  <a:cubicBezTo>
                    <a:pt x="1000646" y="49393"/>
                    <a:pt x="1011478" y="75543"/>
                    <a:pt x="1011478" y="102810"/>
                  </a:cubicBezTo>
                  <a:lnTo>
                    <a:pt x="1011478" y="366331"/>
                  </a:lnTo>
                  <a:cubicBezTo>
                    <a:pt x="1011478" y="393598"/>
                    <a:pt x="1000646" y="419748"/>
                    <a:pt x="981365" y="439029"/>
                  </a:cubicBezTo>
                  <a:cubicBezTo>
                    <a:pt x="962085" y="458309"/>
                    <a:pt x="935934" y="469141"/>
                    <a:pt x="908668" y="469141"/>
                  </a:cubicBezTo>
                  <a:lnTo>
                    <a:pt x="102810" y="469141"/>
                  </a:lnTo>
                  <a:cubicBezTo>
                    <a:pt x="75543" y="469141"/>
                    <a:pt x="49393" y="458309"/>
                    <a:pt x="30112" y="439029"/>
                  </a:cubicBezTo>
                  <a:cubicBezTo>
                    <a:pt x="10832" y="419748"/>
                    <a:pt x="0" y="393598"/>
                    <a:pt x="0" y="366331"/>
                  </a:cubicBezTo>
                  <a:lnTo>
                    <a:pt x="0" y="102810"/>
                  </a:lnTo>
                  <a:cubicBezTo>
                    <a:pt x="0" y="75543"/>
                    <a:pt x="10832" y="49393"/>
                    <a:pt x="30112" y="30112"/>
                  </a:cubicBezTo>
                  <a:cubicBezTo>
                    <a:pt x="49393" y="10832"/>
                    <a:pt x="75543" y="0"/>
                    <a:pt x="102810" y="0"/>
                  </a:cubicBezTo>
                  <a:close/>
                </a:path>
              </a:pathLst>
            </a:custGeom>
            <a:solidFill>
              <a:srgbClr val="2527E9"/>
            </a:solidFill>
          </p:spPr>
          <p:txBody>
            <a:bodyPr/>
            <a:lstStyle/>
            <a:p>
              <a:endParaRPr lang="en-GB"/>
            </a:p>
          </p:txBody>
        </p:sp>
        <p:sp>
          <p:nvSpPr>
            <p:cNvPr id="20" name="TextBox 20"/>
            <p:cNvSpPr txBox="1"/>
            <p:nvPr/>
          </p:nvSpPr>
          <p:spPr>
            <a:xfrm>
              <a:off x="86109" y="-215671"/>
              <a:ext cx="812800" cy="889000"/>
            </a:xfrm>
            <a:prstGeom prst="rect">
              <a:avLst/>
            </a:prstGeom>
          </p:spPr>
          <p:txBody>
            <a:bodyPr lIns="50800" tIns="50800" rIns="50800" bIns="50800" rtlCol="0" anchor="ctr"/>
            <a:lstStyle/>
            <a:p>
              <a:pPr algn="ctr">
                <a:lnSpc>
                  <a:spcPts val="3749"/>
                </a:lnSpc>
              </a:pPr>
              <a:r>
                <a:rPr lang="en-US" sz="2499" u="sng" dirty="0">
                  <a:solidFill>
                    <a:schemeClr val="bg1"/>
                  </a:solidFill>
                  <a:latin typeface="League Spartan"/>
                  <a:hlinkClick r:id="rId8" tooltip="https://educateagainsthate.com/resources/talking-teenager-radicalisation-2/">
                    <a:extLst>
                      <a:ext uri="{A12FA001-AC4F-418D-AE19-62706E023703}">
                        <ahyp:hlinkClr xmlns:ahyp="http://schemas.microsoft.com/office/drawing/2018/hyperlinkcolor" val="tx"/>
                      </a:ext>
                    </a:extLst>
                  </a:hlinkClick>
                </a:rPr>
                <a:t>Talking to Your Teenager about </a:t>
              </a:r>
              <a:r>
                <a:rPr lang="en-US" sz="2499" u="sng" dirty="0" err="1">
                  <a:solidFill>
                    <a:schemeClr val="bg1"/>
                  </a:solidFill>
                  <a:latin typeface="League Spartan"/>
                  <a:hlinkClick r:id="rId8" tooltip="https://educateagainsthate.com/resources/talking-teenager-radicalisation-2/">
                    <a:extLst>
                      <a:ext uri="{A12FA001-AC4F-418D-AE19-62706E023703}">
                        <ahyp:hlinkClr xmlns:ahyp="http://schemas.microsoft.com/office/drawing/2018/hyperlinkcolor" val="tx"/>
                      </a:ext>
                    </a:extLst>
                  </a:hlinkClick>
                </a:rPr>
                <a:t>Radicalisation</a:t>
              </a:r>
              <a:endParaRPr lang="en-US" sz="2499" u="sng" dirty="0">
                <a:solidFill>
                  <a:schemeClr val="bg1"/>
                </a:solidFill>
                <a:latin typeface="League Spartan"/>
                <a:hlinkClick r:id="rId8" tooltip="https://educateagainsthate.com/resources/talking-teenager-radicalisation-2/">
                  <a:extLst>
                    <a:ext uri="{A12FA001-AC4F-418D-AE19-62706E023703}">
                      <ahyp:hlinkClr xmlns:ahyp="http://schemas.microsoft.com/office/drawing/2018/hyperlinkcolor" val="tx"/>
                    </a:ext>
                  </a:extLst>
                </a:hlinkClick>
              </a:endParaRPr>
            </a:p>
          </p:txBody>
        </p:sp>
      </p:grpSp>
      <p:sp>
        <p:nvSpPr>
          <p:cNvPr id="21" name="TextBox 21"/>
          <p:cNvSpPr txBox="1">
            <a:spLocks noGrp="1"/>
          </p:cNvSpPr>
          <p:nvPr>
            <p:ph type="title" idx="4294967295"/>
          </p:nvPr>
        </p:nvSpPr>
        <p:spPr>
          <a:xfrm>
            <a:off x="3367069" y="925534"/>
            <a:ext cx="11553863" cy="9810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780"/>
              </a:lnSpc>
              <a:spcBef>
                <a:spcPct val="0"/>
              </a:spcBef>
              <a:spcAft>
                <a:spcPts val="0"/>
              </a:spcAft>
              <a:buClrTx/>
              <a:buSzTx/>
              <a:buFontTx/>
              <a:buNone/>
              <a:tabLst/>
              <a:defRPr/>
            </a:pPr>
            <a:r>
              <a:rPr kumimoji="0" lang="en-US" sz="6483" b="0" i="0" u="none" strike="noStrike" kern="1200" cap="none" spc="0" normalizeH="0" baseline="0" noProof="0" dirty="0">
                <a:ln>
                  <a:noFill/>
                </a:ln>
                <a:solidFill>
                  <a:srgbClr val="000000"/>
                </a:solidFill>
                <a:effectLst/>
                <a:uLnTx/>
                <a:uFillTx/>
                <a:latin typeface="ITC Avant Garde Gothic"/>
                <a:ea typeface="+mn-ea"/>
                <a:cs typeface="+mn-cs"/>
              </a:rPr>
              <a:t>Resources</a:t>
            </a:r>
          </a:p>
        </p:txBody>
      </p:sp>
      <p:sp>
        <p:nvSpPr>
          <p:cNvPr id="22" name="TextBox 22"/>
          <p:cNvSpPr txBox="1"/>
          <p:nvPr/>
        </p:nvSpPr>
        <p:spPr>
          <a:xfrm>
            <a:off x="1447800" y="2515825"/>
            <a:ext cx="16230600" cy="1387507"/>
          </a:xfrm>
          <a:prstGeom prst="rect">
            <a:avLst/>
          </a:prstGeom>
        </p:spPr>
        <p:txBody>
          <a:bodyPr lIns="0" tIns="0" rIns="0" bIns="0" rtlCol="0" anchor="t">
            <a:spAutoFit/>
          </a:bodyPr>
          <a:lstStyle/>
          <a:p>
            <a:pPr>
              <a:lnSpc>
                <a:spcPts val="2798"/>
              </a:lnSpc>
            </a:pPr>
            <a:r>
              <a:rPr lang="en-US" sz="1998">
                <a:solidFill>
                  <a:srgbClr val="000000"/>
                </a:solidFill>
                <a:latin typeface="ITC Avant Garde Gothic"/>
              </a:rPr>
              <a:t>Educate Against Hate is a government website that hosts practical advice, support and resources to help school leaders, teachers, and parents to protect children from extremism and radicalisation. Click or tap the boxes below to be taken to some of our hosted resources or tap the logo to be taken to the Educate Against Hate website to explore all of the support we have to offer.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708928"/>
            <a:ext cx="18288000" cy="1414287"/>
            <a:chOff x="0" y="0"/>
            <a:chExt cx="4816593" cy="372487"/>
          </a:xfrm>
        </p:grpSpPr>
        <p:sp>
          <p:nvSpPr>
            <p:cNvPr id="3" name="Freeform 3"/>
            <p:cNvSpPr/>
            <p:nvPr/>
          </p:nvSpPr>
          <p:spPr>
            <a:xfrm>
              <a:off x="0" y="0"/>
              <a:ext cx="4816592" cy="372487"/>
            </a:xfrm>
            <a:custGeom>
              <a:avLst/>
              <a:gdLst/>
              <a:ahLst/>
              <a:cxnLst/>
              <a:rect l="l" t="t" r="r" b="b"/>
              <a:pathLst>
                <a:path w="4816592" h="372487">
                  <a:moveTo>
                    <a:pt x="0" y="0"/>
                  </a:moveTo>
                  <a:lnTo>
                    <a:pt x="4816592" y="0"/>
                  </a:lnTo>
                  <a:lnTo>
                    <a:pt x="4816592" y="372487"/>
                  </a:lnTo>
                  <a:lnTo>
                    <a:pt x="0" y="372487"/>
                  </a:lnTo>
                  <a:close/>
                </a:path>
              </a:pathLst>
            </a:custGeom>
            <a:solidFill>
              <a:srgbClr val="FEDF32"/>
            </a:solidFill>
          </p:spPr>
          <p:txBody>
            <a:bodyPr/>
            <a:lstStyle/>
            <a:p>
              <a:endParaRPr lang="en-GB"/>
            </a:p>
          </p:txBody>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1028377" y="2543307"/>
            <a:ext cx="5004338" cy="3339258"/>
            <a:chOff x="-85" y="-221679"/>
            <a:chExt cx="1318015" cy="879475"/>
          </a:xfrm>
        </p:grpSpPr>
        <p:sp>
          <p:nvSpPr>
            <p:cNvPr id="6" name="Freeform 6"/>
            <p:cNvSpPr/>
            <p:nvPr/>
          </p:nvSpPr>
          <p:spPr>
            <a:xfrm>
              <a:off x="0" y="0"/>
              <a:ext cx="1317930" cy="417304"/>
            </a:xfrm>
            <a:custGeom>
              <a:avLst/>
              <a:gdLst/>
              <a:ahLst/>
              <a:cxnLst/>
              <a:rect l="l" t="t" r="r" b="b"/>
              <a:pathLst>
                <a:path w="1317930" h="417304">
                  <a:moveTo>
                    <a:pt x="78904" y="0"/>
                  </a:moveTo>
                  <a:lnTo>
                    <a:pt x="1239026" y="0"/>
                  </a:lnTo>
                  <a:cubicBezTo>
                    <a:pt x="1259952" y="0"/>
                    <a:pt x="1280022" y="8313"/>
                    <a:pt x="1294819" y="23111"/>
                  </a:cubicBezTo>
                  <a:cubicBezTo>
                    <a:pt x="1309617" y="37908"/>
                    <a:pt x="1317930" y="57978"/>
                    <a:pt x="1317930" y="78904"/>
                  </a:cubicBezTo>
                  <a:lnTo>
                    <a:pt x="1317930" y="338400"/>
                  </a:lnTo>
                  <a:cubicBezTo>
                    <a:pt x="1317930" y="381978"/>
                    <a:pt x="1282603" y="417304"/>
                    <a:pt x="1239026" y="417304"/>
                  </a:cubicBezTo>
                  <a:lnTo>
                    <a:pt x="78904" y="417304"/>
                  </a:lnTo>
                  <a:cubicBezTo>
                    <a:pt x="35327" y="417304"/>
                    <a:pt x="0" y="381978"/>
                    <a:pt x="0" y="338400"/>
                  </a:cubicBezTo>
                  <a:lnTo>
                    <a:pt x="0" y="78904"/>
                  </a:lnTo>
                  <a:cubicBezTo>
                    <a:pt x="0" y="35327"/>
                    <a:pt x="35327" y="0"/>
                    <a:pt x="78904" y="0"/>
                  </a:cubicBezTo>
                  <a:close/>
                </a:path>
              </a:pathLst>
            </a:custGeom>
            <a:solidFill>
              <a:srgbClr val="2527E9"/>
            </a:solidFill>
          </p:spPr>
          <p:txBody>
            <a:bodyPr/>
            <a:lstStyle/>
            <a:p>
              <a:endParaRPr lang="en-GB"/>
            </a:p>
          </p:txBody>
        </p:sp>
        <p:sp>
          <p:nvSpPr>
            <p:cNvPr id="7" name="TextBox 7"/>
            <p:cNvSpPr txBox="1"/>
            <p:nvPr/>
          </p:nvSpPr>
          <p:spPr>
            <a:xfrm>
              <a:off x="-85" y="-221679"/>
              <a:ext cx="1317845" cy="879475"/>
            </a:xfrm>
            <a:prstGeom prst="rect">
              <a:avLst/>
            </a:prstGeom>
          </p:spPr>
          <p:txBody>
            <a:bodyPr lIns="254000" tIns="254000" rIns="254000" bIns="254000" rtlCol="0" anchor="ctr"/>
            <a:lstStyle/>
            <a:p>
              <a:pPr algn="ctr">
                <a:lnSpc>
                  <a:spcPts val="3000"/>
                </a:lnSpc>
              </a:pPr>
              <a:r>
                <a:rPr lang="en-US" sz="2000" dirty="0">
                  <a:solidFill>
                    <a:srgbClr val="FEDF32"/>
                  </a:solidFill>
                  <a:latin typeface="League Spartan"/>
                </a:rPr>
                <a:t>Raise the issue with your child's teachers, a friend or a close family member</a:t>
              </a:r>
            </a:p>
          </p:txBody>
        </p:sp>
      </p:grpSp>
      <p:sp>
        <p:nvSpPr>
          <p:cNvPr id="8" name="TextBox 8"/>
          <p:cNvSpPr txBox="1">
            <a:spLocks noGrp="1"/>
          </p:cNvSpPr>
          <p:nvPr>
            <p:ph type="title" idx="4294967295"/>
          </p:nvPr>
        </p:nvSpPr>
        <p:spPr>
          <a:xfrm>
            <a:off x="3367069" y="925534"/>
            <a:ext cx="11553863" cy="9810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780"/>
              </a:lnSpc>
              <a:spcBef>
                <a:spcPct val="0"/>
              </a:spcBef>
              <a:spcAft>
                <a:spcPts val="0"/>
              </a:spcAft>
              <a:buClrTx/>
              <a:buSzTx/>
              <a:buFontTx/>
              <a:buNone/>
              <a:tabLst/>
              <a:defRPr/>
            </a:pPr>
            <a:r>
              <a:rPr kumimoji="0" lang="en-US" sz="6483" b="0" i="0" u="none" strike="noStrike" kern="1200" cap="none" spc="0" normalizeH="0" baseline="0" noProof="0" dirty="0">
                <a:ln>
                  <a:noFill/>
                </a:ln>
                <a:solidFill>
                  <a:srgbClr val="000000"/>
                </a:solidFill>
                <a:effectLst/>
                <a:uLnTx/>
                <a:uFillTx/>
                <a:latin typeface="ITC Avant Garde Gothic"/>
                <a:ea typeface="+mn-ea"/>
                <a:cs typeface="+mn-cs"/>
              </a:rPr>
              <a:t>Support</a:t>
            </a:r>
          </a:p>
        </p:txBody>
      </p:sp>
      <p:sp>
        <p:nvSpPr>
          <p:cNvPr id="9" name="TextBox 9"/>
          <p:cNvSpPr txBox="1"/>
          <p:nvPr/>
        </p:nvSpPr>
        <p:spPr>
          <a:xfrm>
            <a:off x="1028700" y="2309273"/>
            <a:ext cx="16230600" cy="682657"/>
          </a:xfrm>
          <a:prstGeom prst="rect">
            <a:avLst/>
          </a:prstGeom>
        </p:spPr>
        <p:txBody>
          <a:bodyPr lIns="0" tIns="0" rIns="0" bIns="0" rtlCol="0" anchor="t">
            <a:spAutoFit/>
          </a:bodyPr>
          <a:lstStyle/>
          <a:p>
            <a:pPr>
              <a:lnSpc>
                <a:spcPts val="2798"/>
              </a:lnSpc>
            </a:pPr>
            <a:r>
              <a:rPr lang="en-US" sz="1998">
                <a:solidFill>
                  <a:srgbClr val="000000"/>
                </a:solidFill>
                <a:latin typeface="ITC Avant Garde Gothic"/>
              </a:rPr>
              <a:t>If you are worried that your child is being radicalised, you have a number of options. Talking to your child is a good way to gauge if your instincts are correct, but you might prefer to share your concerns with someone else first.</a:t>
            </a:r>
          </a:p>
        </p:txBody>
      </p:sp>
      <p:grpSp>
        <p:nvGrpSpPr>
          <p:cNvPr id="10" name="Group 10">
            <a:extLst>
              <a:ext uri="{C183D7F6-B498-43B3-948B-1728B52AA6E4}">
                <adec:decorative xmlns:adec="http://schemas.microsoft.com/office/drawing/2017/decorative" val="1"/>
              </a:ext>
            </a:extLst>
          </p:cNvPr>
          <p:cNvGrpSpPr/>
          <p:nvPr/>
        </p:nvGrpSpPr>
        <p:grpSpPr>
          <a:xfrm>
            <a:off x="6641993" y="2543307"/>
            <a:ext cx="5004015" cy="3339254"/>
            <a:chOff x="0" y="-231045"/>
            <a:chExt cx="1317930" cy="879475"/>
          </a:xfrm>
        </p:grpSpPr>
        <p:sp>
          <p:nvSpPr>
            <p:cNvPr id="11" name="Freeform 11"/>
            <p:cNvSpPr/>
            <p:nvPr/>
          </p:nvSpPr>
          <p:spPr>
            <a:xfrm>
              <a:off x="0" y="0"/>
              <a:ext cx="1317930" cy="407939"/>
            </a:xfrm>
            <a:custGeom>
              <a:avLst/>
              <a:gdLst/>
              <a:ahLst/>
              <a:cxnLst/>
              <a:rect l="l" t="t" r="r" b="b"/>
              <a:pathLst>
                <a:path w="1317930" h="407939">
                  <a:moveTo>
                    <a:pt x="78904" y="0"/>
                  </a:moveTo>
                  <a:lnTo>
                    <a:pt x="1239026" y="0"/>
                  </a:lnTo>
                  <a:cubicBezTo>
                    <a:pt x="1259952" y="0"/>
                    <a:pt x="1280022" y="8313"/>
                    <a:pt x="1294819" y="23111"/>
                  </a:cubicBezTo>
                  <a:cubicBezTo>
                    <a:pt x="1309617" y="37908"/>
                    <a:pt x="1317930" y="57978"/>
                    <a:pt x="1317930" y="78904"/>
                  </a:cubicBezTo>
                  <a:lnTo>
                    <a:pt x="1317930" y="329034"/>
                  </a:lnTo>
                  <a:cubicBezTo>
                    <a:pt x="1317930" y="372612"/>
                    <a:pt x="1282603" y="407939"/>
                    <a:pt x="1239026" y="407939"/>
                  </a:cubicBezTo>
                  <a:lnTo>
                    <a:pt x="78904" y="407939"/>
                  </a:lnTo>
                  <a:cubicBezTo>
                    <a:pt x="35327" y="407939"/>
                    <a:pt x="0" y="372612"/>
                    <a:pt x="0" y="329034"/>
                  </a:cubicBezTo>
                  <a:lnTo>
                    <a:pt x="0" y="78904"/>
                  </a:lnTo>
                  <a:cubicBezTo>
                    <a:pt x="0" y="35327"/>
                    <a:pt x="35327" y="0"/>
                    <a:pt x="78904" y="0"/>
                  </a:cubicBezTo>
                  <a:close/>
                </a:path>
              </a:pathLst>
            </a:custGeom>
            <a:solidFill>
              <a:srgbClr val="E64134"/>
            </a:solidFill>
          </p:spPr>
          <p:txBody>
            <a:bodyPr/>
            <a:lstStyle/>
            <a:p>
              <a:endParaRPr lang="en-GB"/>
            </a:p>
          </p:txBody>
        </p:sp>
        <p:sp>
          <p:nvSpPr>
            <p:cNvPr id="12" name="TextBox 12"/>
            <p:cNvSpPr txBox="1"/>
            <p:nvPr/>
          </p:nvSpPr>
          <p:spPr>
            <a:xfrm>
              <a:off x="29162" y="-231045"/>
              <a:ext cx="1281108" cy="879475"/>
            </a:xfrm>
            <a:prstGeom prst="rect">
              <a:avLst/>
            </a:prstGeom>
          </p:spPr>
          <p:txBody>
            <a:bodyPr lIns="152400" tIns="152400" rIns="152400" bIns="152400" rtlCol="0" anchor="ctr"/>
            <a:lstStyle/>
            <a:p>
              <a:pPr algn="ctr">
                <a:lnSpc>
                  <a:spcPts val="3000"/>
                </a:lnSpc>
              </a:pPr>
              <a:r>
                <a:rPr lang="en-US" sz="2000" dirty="0" err="1">
                  <a:solidFill>
                    <a:srgbClr val="FFFFFF"/>
                  </a:solidFill>
                  <a:latin typeface="League Spartan"/>
                </a:rPr>
                <a:t>Organise</a:t>
              </a:r>
              <a:r>
                <a:rPr lang="en-US" sz="2000" dirty="0">
                  <a:solidFill>
                    <a:srgbClr val="FFFFFF"/>
                  </a:solidFill>
                  <a:latin typeface="League Spartan"/>
                </a:rPr>
                <a:t> a meeting with the designated safeguarding lead at your child's school</a:t>
              </a:r>
            </a:p>
          </p:txBody>
        </p:sp>
      </p:grpSp>
      <p:grpSp>
        <p:nvGrpSpPr>
          <p:cNvPr id="13" name="Group 13">
            <a:extLst>
              <a:ext uri="{C183D7F6-B498-43B3-948B-1728B52AA6E4}">
                <adec:decorative xmlns:adec="http://schemas.microsoft.com/office/drawing/2017/decorative" val="1"/>
              </a:ext>
            </a:extLst>
          </p:cNvPr>
          <p:cNvGrpSpPr/>
          <p:nvPr/>
        </p:nvGrpSpPr>
        <p:grpSpPr>
          <a:xfrm>
            <a:off x="12255607" y="2533116"/>
            <a:ext cx="5004015" cy="3339254"/>
            <a:chOff x="0" y="-233729"/>
            <a:chExt cx="1317930" cy="879475"/>
          </a:xfrm>
        </p:grpSpPr>
        <p:sp>
          <p:nvSpPr>
            <p:cNvPr id="14" name="Freeform 14"/>
            <p:cNvSpPr/>
            <p:nvPr/>
          </p:nvSpPr>
          <p:spPr>
            <a:xfrm>
              <a:off x="0" y="0"/>
              <a:ext cx="1317930" cy="407939"/>
            </a:xfrm>
            <a:custGeom>
              <a:avLst/>
              <a:gdLst/>
              <a:ahLst/>
              <a:cxnLst/>
              <a:rect l="l" t="t" r="r" b="b"/>
              <a:pathLst>
                <a:path w="1317930" h="407939">
                  <a:moveTo>
                    <a:pt x="78904" y="0"/>
                  </a:moveTo>
                  <a:lnTo>
                    <a:pt x="1239026" y="0"/>
                  </a:lnTo>
                  <a:cubicBezTo>
                    <a:pt x="1259952" y="0"/>
                    <a:pt x="1280022" y="8313"/>
                    <a:pt x="1294819" y="23111"/>
                  </a:cubicBezTo>
                  <a:cubicBezTo>
                    <a:pt x="1309617" y="37908"/>
                    <a:pt x="1317930" y="57978"/>
                    <a:pt x="1317930" y="78904"/>
                  </a:cubicBezTo>
                  <a:lnTo>
                    <a:pt x="1317930" y="329034"/>
                  </a:lnTo>
                  <a:cubicBezTo>
                    <a:pt x="1317930" y="372612"/>
                    <a:pt x="1282603" y="407939"/>
                    <a:pt x="1239026" y="407939"/>
                  </a:cubicBezTo>
                  <a:lnTo>
                    <a:pt x="78904" y="407939"/>
                  </a:lnTo>
                  <a:cubicBezTo>
                    <a:pt x="35327" y="407939"/>
                    <a:pt x="0" y="372612"/>
                    <a:pt x="0" y="329034"/>
                  </a:cubicBezTo>
                  <a:lnTo>
                    <a:pt x="0" y="78904"/>
                  </a:lnTo>
                  <a:cubicBezTo>
                    <a:pt x="0" y="35327"/>
                    <a:pt x="35327" y="0"/>
                    <a:pt x="78904" y="0"/>
                  </a:cubicBezTo>
                  <a:close/>
                </a:path>
              </a:pathLst>
            </a:custGeom>
            <a:solidFill>
              <a:srgbClr val="FEDF32"/>
            </a:solidFill>
          </p:spPr>
          <p:txBody>
            <a:bodyPr/>
            <a:lstStyle/>
            <a:p>
              <a:endParaRPr lang="en-GB"/>
            </a:p>
          </p:txBody>
        </p:sp>
        <p:sp>
          <p:nvSpPr>
            <p:cNvPr id="15" name="TextBox 15"/>
            <p:cNvSpPr txBox="1"/>
            <p:nvPr/>
          </p:nvSpPr>
          <p:spPr>
            <a:xfrm>
              <a:off x="18369" y="-233729"/>
              <a:ext cx="1281108" cy="879475"/>
            </a:xfrm>
            <a:prstGeom prst="rect">
              <a:avLst/>
            </a:prstGeom>
          </p:spPr>
          <p:txBody>
            <a:bodyPr lIns="254000" tIns="254000" rIns="254000" bIns="254000" rtlCol="0" anchor="ctr"/>
            <a:lstStyle/>
            <a:p>
              <a:pPr algn="ctr">
                <a:lnSpc>
                  <a:spcPts val="3000"/>
                </a:lnSpc>
              </a:pPr>
              <a:r>
                <a:rPr lang="en-US" sz="2000" dirty="0">
                  <a:solidFill>
                    <a:srgbClr val="000000"/>
                  </a:solidFill>
                  <a:latin typeface="League Spartan"/>
                </a:rPr>
                <a:t>Contact your local police or local authority for advice and support</a:t>
              </a:r>
            </a:p>
          </p:txBody>
        </p:sp>
      </p:grpSp>
      <p:grpSp>
        <p:nvGrpSpPr>
          <p:cNvPr id="16" name="Group 16">
            <a:extLst>
              <a:ext uri="{C183D7F6-B498-43B3-948B-1728B52AA6E4}">
                <adec:decorative xmlns:adec="http://schemas.microsoft.com/office/drawing/2017/decorative" val="1"/>
              </a:ext>
            </a:extLst>
          </p:cNvPr>
          <p:cNvGrpSpPr/>
          <p:nvPr/>
        </p:nvGrpSpPr>
        <p:grpSpPr>
          <a:xfrm>
            <a:off x="6642154" y="4482568"/>
            <a:ext cx="5004015" cy="3339258"/>
            <a:chOff x="0" y="-231086"/>
            <a:chExt cx="1317930" cy="879475"/>
          </a:xfrm>
        </p:grpSpPr>
        <p:sp>
          <p:nvSpPr>
            <p:cNvPr id="17" name="Freeform 17"/>
            <p:cNvSpPr/>
            <p:nvPr/>
          </p:nvSpPr>
          <p:spPr>
            <a:xfrm>
              <a:off x="0" y="0"/>
              <a:ext cx="1317930" cy="417304"/>
            </a:xfrm>
            <a:custGeom>
              <a:avLst/>
              <a:gdLst/>
              <a:ahLst/>
              <a:cxnLst/>
              <a:rect l="l" t="t" r="r" b="b"/>
              <a:pathLst>
                <a:path w="1317930" h="417304">
                  <a:moveTo>
                    <a:pt x="78904" y="0"/>
                  </a:moveTo>
                  <a:lnTo>
                    <a:pt x="1239026" y="0"/>
                  </a:lnTo>
                  <a:cubicBezTo>
                    <a:pt x="1259952" y="0"/>
                    <a:pt x="1280022" y="8313"/>
                    <a:pt x="1294819" y="23111"/>
                  </a:cubicBezTo>
                  <a:cubicBezTo>
                    <a:pt x="1309617" y="37908"/>
                    <a:pt x="1317930" y="57978"/>
                    <a:pt x="1317930" y="78904"/>
                  </a:cubicBezTo>
                  <a:lnTo>
                    <a:pt x="1317930" y="338400"/>
                  </a:lnTo>
                  <a:cubicBezTo>
                    <a:pt x="1317930" y="381978"/>
                    <a:pt x="1282603" y="417304"/>
                    <a:pt x="1239026" y="417304"/>
                  </a:cubicBezTo>
                  <a:lnTo>
                    <a:pt x="78904" y="417304"/>
                  </a:lnTo>
                  <a:cubicBezTo>
                    <a:pt x="35327" y="417304"/>
                    <a:pt x="0" y="381978"/>
                    <a:pt x="0" y="338400"/>
                  </a:cubicBezTo>
                  <a:lnTo>
                    <a:pt x="0" y="78904"/>
                  </a:lnTo>
                  <a:cubicBezTo>
                    <a:pt x="0" y="35327"/>
                    <a:pt x="35327" y="0"/>
                    <a:pt x="78904" y="0"/>
                  </a:cubicBezTo>
                  <a:close/>
                </a:path>
              </a:pathLst>
            </a:custGeom>
            <a:solidFill>
              <a:srgbClr val="2527E9"/>
            </a:solidFill>
          </p:spPr>
          <p:txBody>
            <a:bodyPr/>
            <a:lstStyle/>
            <a:p>
              <a:endParaRPr lang="en-GB"/>
            </a:p>
          </p:txBody>
        </p:sp>
        <p:sp>
          <p:nvSpPr>
            <p:cNvPr id="18" name="TextBox 18"/>
            <p:cNvSpPr txBox="1"/>
            <p:nvPr/>
          </p:nvSpPr>
          <p:spPr>
            <a:xfrm>
              <a:off x="23914" y="-231086"/>
              <a:ext cx="1260997" cy="879475"/>
            </a:xfrm>
            <a:prstGeom prst="rect">
              <a:avLst/>
            </a:prstGeom>
          </p:spPr>
          <p:txBody>
            <a:bodyPr lIns="254000" tIns="254000" rIns="254000" bIns="254000" rtlCol="0" anchor="ctr"/>
            <a:lstStyle/>
            <a:p>
              <a:pPr algn="ctr">
                <a:lnSpc>
                  <a:spcPts val="3000"/>
                </a:lnSpc>
              </a:pPr>
              <a:r>
                <a:rPr lang="en-US" sz="2000" dirty="0">
                  <a:solidFill>
                    <a:srgbClr val="FEDF32"/>
                  </a:solidFill>
                  <a:latin typeface="League Spartan"/>
                </a:rPr>
                <a:t>If you think someone is about to carry out an act of terrorism, dial 999</a:t>
              </a:r>
            </a:p>
          </p:txBody>
        </p:sp>
      </p:grpSp>
      <p:grpSp>
        <p:nvGrpSpPr>
          <p:cNvPr id="19" name="Group 19">
            <a:extLst>
              <a:ext uri="{C183D7F6-B498-43B3-948B-1728B52AA6E4}">
                <adec:decorative xmlns:adec="http://schemas.microsoft.com/office/drawing/2017/decorative" val="1"/>
              </a:ext>
            </a:extLst>
          </p:cNvPr>
          <p:cNvGrpSpPr/>
          <p:nvPr/>
        </p:nvGrpSpPr>
        <p:grpSpPr>
          <a:xfrm>
            <a:off x="12255607" y="4484645"/>
            <a:ext cx="5003693" cy="3339254"/>
            <a:chOff x="0" y="-240574"/>
            <a:chExt cx="1317845" cy="879475"/>
          </a:xfrm>
        </p:grpSpPr>
        <p:sp>
          <p:nvSpPr>
            <p:cNvPr id="20" name="Freeform 20"/>
            <p:cNvSpPr/>
            <p:nvPr/>
          </p:nvSpPr>
          <p:spPr>
            <a:xfrm>
              <a:off x="0" y="0"/>
              <a:ext cx="1317845" cy="407270"/>
            </a:xfrm>
            <a:custGeom>
              <a:avLst/>
              <a:gdLst/>
              <a:ahLst/>
              <a:cxnLst/>
              <a:rect l="l" t="t" r="r" b="b"/>
              <a:pathLst>
                <a:path w="1317845" h="407270">
                  <a:moveTo>
                    <a:pt x="78909" y="0"/>
                  </a:moveTo>
                  <a:lnTo>
                    <a:pt x="1238936" y="0"/>
                  </a:lnTo>
                  <a:cubicBezTo>
                    <a:pt x="1259864" y="0"/>
                    <a:pt x="1279935" y="8314"/>
                    <a:pt x="1294733" y="23112"/>
                  </a:cubicBezTo>
                  <a:cubicBezTo>
                    <a:pt x="1309531" y="37910"/>
                    <a:pt x="1317845" y="57981"/>
                    <a:pt x="1317845" y="78909"/>
                  </a:cubicBezTo>
                  <a:lnTo>
                    <a:pt x="1317845" y="328360"/>
                  </a:lnTo>
                  <a:cubicBezTo>
                    <a:pt x="1317845" y="349289"/>
                    <a:pt x="1309531" y="369359"/>
                    <a:pt x="1294733" y="384158"/>
                  </a:cubicBezTo>
                  <a:cubicBezTo>
                    <a:pt x="1279935" y="398956"/>
                    <a:pt x="1259864" y="407270"/>
                    <a:pt x="1238936" y="407270"/>
                  </a:cubicBezTo>
                  <a:lnTo>
                    <a:pt x="78909" y="407270"/>
                  </a:lnTo>
                  <a:cubicBezTo>
                    <a:pt x="57981" y="407270"/>
                    <a:pt x="37910" y="398956"/>
                    <a:pt x="23112" y="384158"/>
                  </a:cubicBezTo>
                  <a:cubicBezTo>
                    <a:pt x="8314" y="369359"/>
                    <a:pt x="0" y="349289"/>
                    <a:pt x="0" y="328360"/>
                  </a:cubicBezTo>
                  <a:lnTo>
                    <a:pt x="0" y="78909"/>
                  </a:lnTo>
                  <a:cubicBezTo>
                    <a:pt x="0" y="57981"/>
                    <a:pt x="8314" y="37910"/>
                    <a:pt x="23112" y="23112"/>
                  </a:cubicBezTo>
                  <a:cubicBezTo>
                    <a:pt x="37910" y="8314"/>
                    <a:pt x="57981" y="0"/>
                    <a:pt x="78909" y="0"/>
                  </a:cubicBezTo>
                  <a:close/>
                </a:path>
              </a:pathLst>
            </a:custGeom>
            <a:solidFill>
              <a:srgbClr val="E64134"/>
            </a:solidFill>
          </p:spPr>
          <p:txBody>
            <a:bodyPr/>
            <a:lstStyle/>
            <a:p>
              <a:endParaRPr lang="en-GB"/>
            </a:p>
          </p:txBody>
        </p:sp>
        <p:sp>
          <p:nvSpPr>
            <p:cNvPr id="21" name="TextBox 21"/>
            <p:cNvSpPr txBox="1"/>
            <p:nvPr/>
          </p:nvSpPr>
          <p:spPr>
            <a:xfrm>
              <a:off x="18327" y="-240574"/>
              <a:ext cx="1281107" cy="879475"/>
            </a:xfrm>
            <a:prstGeom prst="rect">
              <a:avLst/>
            </a:prstGeom>
          </p:spPr>
          <p:txBody>
            <a:bodyPr lIns="254000" tIns="254000" rIns="254000" bIns="254000" rtlCol="0" anchor="ctr"/>
            <a:lstStyle/>
            <a:p>
              <a:pPr algn="ctr">
                <a:lnSpc>
                  <a:spcPts val="3000"/>
                </a:lnSpc>
              </a:pPr>
              <a:r>
                <a:rPr lang="en-US" sz="2000" dirty="0">
                  <a:solidFill>
                    <a:srgbClr val="FFFFFF"/>
                  </a:solidFill>
                  <a:latin typeface="League Spartan"/>
                </a:rPr>
                <a:t>If you have concerns, but there is no immediate danger, dial 101</a:t>
              </a:r>
            </a:p>
          </p:txBody>
        </p:sp>
      </p:grpSp>
      <p:grpSp>
        <p:nvGrpSpPr>
          <p:cNvPr id="22" name="Group 22">
            <a:extLst>
              <a:ext uri="{C183D7F6-B498-43B3-948B-1728B52AA6E4}">
                <adec:decorative xmlns:adec="http://schemas.microsoft.com/office/drawing/2017/decorative" val="1"/>
              </a:ext>
            </a:extLst>
          </p:cNvPr>
          <p:cNvGrpSpPr/>
          <p:nvPr/>
        </p:nvGrpSpPr>
        <p:grpSpPr>
          <a:xfrm>
            <a:off x="1006606" y="4501620"/>
            <a:ext cx="5026109" cy="3339258"/>
            <a:chOff x="-5819" y="-226068"/>
            <a:chExt cx="1323749" cy="879475"/>
          </a:xfrm>
        </p:grpSpPr>
        <p:sp>
          <p:nvSpPr>
            <p:cNvPr id="23" name="Freeform 23"/>
            <p:cNvSpPr/>
            <p:nvPr/>
          </p:nvSpPr>
          <p:spPr>
            <a:xfrm>
              <a:off x="0" y="0"/>
              <a:ext cx="1317930" cy="417304"/>
            </a:xfrm>
            <a:custGeom>
              <a:avLst/>
              <a:gdLst/>
              <a:ahLst/>
              <a:cxnLst/>
              <a:rect l="l" t="t" r="r" b="b"/>
              <a:pathLst>
                <a:path w="1317930" h="417304">
                  <a:moveTo>
                    <a:pt x="78904" y="0"/>
                  </a:moveTo>
                  <a:lnTo>
                    <a:pt x="1239026" y="0"/>
                  </a:lnTo>
                  <a:cubicBezTo>
                    <a:pt x="1259952" y="0"/>
                    <a:pt x="1280022" y="8313"/>
                    <a:pt x="1294819" y="23111"/>
                  </a:cubicBezTo>
                  <a:cubicBezTo>
                    <a:pt x="1309617" y="37908"/>
                    <a:pt x="1317930" y="57978"/>
                    <a:pt x="1317930" y="78904"/>
                  </a:cubicBezTo>
                  <a:lnTo>
                    <a:pt x="1317930" y="338400"/>
                  </a:lnTo>
                  <a:cubicBezTo>
                    <a:pt x="1317930" y="381978"/>
                    <a:pt x="1282603" y="417304"/>
                    <a:pt x="1239026" y="417304"/>
                  </a:cubicBezTo>
                  <a:lnTo>
                    <a:pt x="78904" y="417304"/>
                  </a:lnTo>
                  <a:cubicBezTo>
                    <a:pt x="35327" y="417304"/>
                    <a:pt x="0" y="381978"/>
                    <a:pt x="0" y="338400"/>
                  </a:cubicBezTo>
                  <a:lnTo>
                    <a:pt x="0" y="78904"/>
                  </a:lnTo>
                  <a:cubicBezTo>
                    <a:pt x="0" y="35327"/>
                    <a:pt x="35327" y="0"/>
                    <a:pt x="78904" y="0"/>
                  </a:cubicBezTo>
                  <a:close/>
                </a:path>
              </a:pathLst>
            </a:custGeom>
            <a:solidFill>
              <a:srgbClr val="000000"/>
            </a:solidFill>
          </p:spPr>
          <p:txBody>
            <a:bodyPr/>
            <a:lstStyle/>
            <a:p>
              <a:endParaRPr lang="en-GB"/>
            </a:p>
          </p:txBody>
        </p:sp>
        <p:sp>
          <p:nvSpPr>
            <p:cNvPr id="24" name="TextBox 24"/>
            <p:cNvSpPr txBox="1"/>
            <p:nvPr/>
          </p:nvSpPr>
          <p:spPr>
            <a:xfrm>
              <a:off x="-5819" y="-226068"/>
              <a:ext cx="1294459" cy="879475"/>
            </a:xfrm>
            <a:prstGeom prst="rect">
              <a:avLst/>
            </a:prstGeom>
          </p:spPr>
          <p:txBody>
            <a:bodyPr lIns="254000" tIns="254000" rIns="254000" bIns="254000" rtlCol="0" anchor="ctr"/>
            <a:lstStyle/>
            <a:p>
              <a:pPr algn="ctr">
                <a:lnSpc>
                  <a:spcPts val="3000"/>
                </a:lnSpc>
              </a:pPr>
              <a:r>
                <a:rPr lang="en-US" sz="2000" dirty="0">
                  <a:solidFill>
                    <a:srgbClr val="FFFFFF"/>
                  </a:solidFill>
                  <a:latin typeface="League Spartan"/>
                </a:rPr>
                <a:t>You can report concerns to the Government Anti-Terrorist Hotline on 0800 789 321</a:t>
              </a:r>
            </a:p>
          </p:txBody>
        </p:sp>
      </p:grpSp>
      <p:grpSp>
        <p:nvGrpSpPr>
          <p:cNvPr id="25" name="Group 25">
            <a:extLst>
              <a:ext uri="{C183D7F6-B498-43B3-948B-1728B52AA6E4}">
                <adec:decorative xmlns:adec="http://schemas.microsoft.com/office/drawing/2017/decorative" val="1"/>
              </a:ext>
            </a:extLst>
          </p:cNvPr>
          <p:cNvGrpSpPr/>
          <p:nvPr/>
        </p:nvGrpSpPr>
        <p:grpSpPr>
          <a:xfrm>
            <a:off x="848906" y="6849618"/>
            <a:ext cx="5219378" cy="3266928"/>
            <a:chOff x="-47438" y="-127824"/>
            <a:chExt cx="1374651" cy="860425"/>
          </a:xfrm>
        </p:grpSpPr>
        <p:sp>
          <p:nvSpPr>
            <p:cNvPr id="26" name="Freeform 26">
              <a:hlinkClick r:id="rId2" tooltip="https://report-extremism.education.gov.uk"/>
            </p:cNvPr>
            <p:cNvSpPr/>
            <p:nvPr/>
          </p:nvSpPr>
          <p:spPr>
            <a:xfrm>
              <a:off x="0" y="0"/>
              <a:ext cx="1317845" cy="594742"/>
            </a:xfrm>
            <a:custGeom>
              <a:avLst/>
              <a:gdLst/>
              <a:ahLst/>
              <a:cxnLst/>
              <a:rect l="l" t="t" r="r" b="b"/>
              <a:pathLst>
                <a:path w="1317845" h="594742">
                  <a:moveTo>
                    <a:pt x="78909" y="0"/>
                  </a:moveTo>
                  <a:lnTo>
                    <a:pt x="1238936" y="0"/>
                  </a:lnTo>
                  <a:cubicBezTo>
                    <a:pt x="1259864" y="0"/>
                    <a:pt x="1279935" y="8314"/>
                    <a:pt x="1294733" y="23112"/>
                  </a:cubicBezTo>
                  <a:cubicBezTo>
                    <a:pt x="1309531" y="37910"/>
                    <a:pt x="1317845" y="57981"/>
                    <a:pt x="1317845" y="78909"/>
                  </a:cubicBezTo>
                  <a:lnTo>
                    <a:pt x="1317845" y="515833"/>
                  </a:lnTo>
                  <a:cubicBezTo>
                    <a:pt x="1317845" y="536761"/>
                    <a:pt x="1309531" y="556832"/>
                    <a:pt x="1294733" y="571630"/>
                  </a:cubicBezTo>
                  <a:cubicBezTo>
                    <a:pt x="1279935" y="586429"/>
                    <a:pt x="1259864" y="594742"/>
                    <a:pt x="1238936" y="594742"/>
                  </a:cubicBezTo>
                  <a:lnTo>
                    <a:pt x="78909" y="594742"/>
                  </a:lnTo>
                  <a:cubicBezTo>
                    <a:pt x="57981" y="594742"/>
                    <a:pt x="37910" y="586429"/>
                    <a:pt x="23112" y="571630"/>
                  </a:cubicBezTo>
                  <a:cubicBezTo>
                    <a:pt x="8314" y="556832"/>
                    <a:pt x="0" y="536761"/>
                    <a:pt x="0" y="515833"/>
                  </a:cubicBezTo>
                  <a:lnTo>
                    <a:pt x="0" y="78909"/>
                  </a:lnTo>
                  <a:cubicBezTo>
                    <a:pt x="0" y="57981"/>
                    <a:pt x="8314" y="37910"/>
                    <a:pt x="23112" y="23112"/>
                  </a:cubicBezTo>
                  <a:cubicBezTo>
                    <a:pt x="37910" y="8314"/>
                    <a:pt x="57981" y="0"/>
                    <a:pt x="78909" y="0"/>
                  </a:cubicBezTo>
                  <a:close/>
                </a:path>
              </a:pathLst>
            </a:custGeom>
            <a:solidFill>
              <a:srgbClr val="FEDF32"/>
            </a:solidFill>
          </p:spPr>
          <p:txBody>
            <a:bodyPr/>
            <a:lstStyle/>
            <a:p>
              <a:endParaRPr lang="en-GB"/>
            </a:p>
          </p:txBody>
        </p:sp>
        <p:sp>
          <p:nvSpPr>
            <p:cNvPr id="27" name="TextBox 27"/>
            <p:cNvSpPr txBox="1"/>
            <p:nvPr/>
          </p:nvSpPr>
          <p:spPr>
            <a:xfrm>
              <a:off x="-47438" y="-127824"/>
              <a:ext cx="1374651" cy="860425"/>
            </a:xfrm>
            <a:prstGeom prst="rect">
              <a:avLst/>
            </a:prstGeom>
          </p:spPr>
          <p:txBody>
            <a:bodyPr lIns="254000" tIns="254000" rIns="254000" bIns="254000" rtlCol="0" anchor="ctr"/>
            <a:lstStyle/>
            <a:p>
              <a:pPr algn="ctr">
                <a:lnSpc>
                  <a:spcPts val="2400"/>
                </a:lnSpc>
              </a:pPr>
              <a:r>
                <a:rPr lang="en-US" sz="1600" dirty="0">
                  <a:solidFill>
                    <a:srgbClr val="000000"/>
                  </a:solidFill>
                  <a:latin typeface="League Spartan"/>
                </a:rPr>
                <a:t>If you have concerns regarding extremism within an education setting, including allegations against institutions and staff, you can anonymously report these to us at the Department for Education by clicking or tapping here</a:t>
              </a:r>
            </a:p>
          </p:txBody>
        </p:sp>
      </p:grpSp>
      <p:grpSp>
        <p:nvGrpSpPr>
          <p:cNvPr id="28" name="Group 28">
            <a:extLst>
              <a:ext uri="{C183D7F6-B498-43B3-948B-1728B52AA6E4}">
                <adec:decorative xmlns:adec="http://schemas.microsoft.com/office/drawing/2017/decorative" val="1"/>
              </a:ext>
            </a:extLst>
          </p:cNvPr>
          <p:cNvGrpSpPr/>
          <p:nvPr/>
        </p:nvGrpSpPr>
        <p:grpSpPr>
          <a:xfrm>
            <a:off x="6641993" y="6849618"/>
            <a:ext cx="5004176" cy="3266928"/>
            <a:chOff x="0" y="-127824"/>
            <a:chExt cx="1317972" cy="860425"/>
          </a:xfrm>
        </p:grpSpPr>
        <p:sp>
          <p:nvSpPr>
            <p:cNvPr id="29" name="Freeform 29"/>
            <p:cNvSpPr/>
            <p:nvPr/>
          </p:nvSpPr>
          <p:spPr>
            <a:xfrm>
              <a:off x="0" y="0"/>
              <a:ext cx="1317972" cy="594742"/>
            </a:xfrm>
            <a:custGeom>
              <a:avLst/>
              <a:gdLst/>
              <a:ahLst/>
              <a:cxnLst/>
              <a:rect l="l" t="t" r="r" b="b"/>
              <a:pathLst>
                <a:path w="1317972" h="594742">
                  <a:moveTo>
                    <a:pt x="78902" y="0"/>
                  </a:moveTo>
                  <a:lnTo>
                    <a:pt x="1239070" y="0"/>
                  </a:lnTo>
                  <a:cubicBezTo>
                    <a:pt x="1282647" y="0"/>
                    <a:pt x="1317972" y="35325"/>
                    <a:pt x="1317972" y="78902"/>
                  </a:cubicBezTo>
                  <a:lnTo>
                    <a:pt x="1317972" y="515841"/>
                  </a:lnTo>
                  <a:cubicBezTo>
                    <a:pt x="1317972" y="536767"/>
                    <a:pt x="1309659" y="556836"/>
                    <a:pt x="1294862" y="571633"/>
                  </a:cubicBezTo>
                  <a:cubicBezTo>
                    <a:pt x="1280065" y="586430"/>
                    <a:pt x="1259997" y="594742"/>
                    <a:pt x="1239070" y="594742"/>
                  </a:cubicBezTo>
                  <a:lnTo>
                    <a:pt x="78902" y="594742"/>
                  </a:lnTo>
                  <a:cubicBezTo>
                    <a:pt x="35325" y="594742"/>
                    <a:pt x="0" y="559417"/>
                    <a:pt x="0" y="515841"/>
                  </a:cubicBezTo>
                  <a:lnTo>
                    <a:pt x="0" y="78902"/>
                  </a:lnTo>
                  <a:cubicBezTo>
                    <a:pt x="0" y="35325"/>
                    <a:pt x="35325" y="0"/>
                    <a:pt x="78902" y="0"/>
                  </a:cubicBezTo>
                  <a:close/>
                </a:path>
              </a:pathLst>
            </a:custGeom>
            <a:solidFill>
              <a:srgbClr val="000000"/>
            </a:solidFill>
          </p:spPr>
          <p:txBody>
            <a:bodyPr/>
            <a:lstStyle/>
            <a:p>
              <a:endParaRPr lang="en-GB"/>
            </a:p>
          </p:txBody>
        </p:sp>
        <p:sp>
          <p:nvSpPr>
            <p:cNvPr id="30" name="TextBox 30"/>
            <p:cNvSpPr txBox="1"/>
            <p:nvPr/>
          </p:nvSpPr>
          <p:spPr>
            <a:xfrm>
              <a:off x="35440" y="-127824"/>
              <a:ext cx="1260997" cy="860425"/>
            </a:xfrm>
            <a:prstGeom prst="rect">
              <a:avLst/>
            </a:prstGeom>
          </p:spPr>
          <p:txBody>
            <a:bodyPr lIns="254000" tIns="254000" rIns="254000" bIns="254000" rtlCol="0" anchor="ctr"/>
            <a:lstStyle/>
            <a:p>
              <a:pPr algn="ctr">
                <a:lnSpc>
                  <a:spcPts val="2400"/>
                </a:lnSpc>
              </a:pPr>
              <a:r>
                <a:rPr lang="en-US" sz="1600" dirty="0">
                  <a:solidFill>
                    <a:srgbClr val="FFFFFF"/>
                  </a:solidFill>
                  <a:latin typeface="League Spartan"/>
                </a:rPr>
                <a:t>You can contact your local Prevent Education Officer for support using the below details:</a:t>
              </a:r>
            </a:p>
          </p:txBody>
        </p:sp>
      </p:grpSp>
      <p:grpSp>
        <p:nvGrpSpPr>
          <p:cNvPr id="31" name="Group 31">
            <a:extLst>
              <a:ext uri="{C183D7F6-B498-43B3-948B-1728B52AA6E4}">
                <adec:decorative xmlns:adec="http://schemas.microsoft.com/office/drawing/2017/decorative" val="1"/>
              </a:ext>
            </a:extLst>
          </p:cNvPr>
          <p:cNvGrpSpPr/>
          <p:nvPr/>
        </p:nvGrpSpPr>
        <p:grpSpPr>
          <a:xfrm>
            <a:off x="12255764" y="6996685"/>
            <a:ext cx="5004019" cy="3266924"/>
            <a:chOff x="-1" y="-99125"/>
            <a:chExt cx="1317931" cy="860425"/>
          </a:xfrm>
        </p:grpSpPr>
        <p:sp>
          <p:nvSpPr>
            <p:cNvPr id="32" name="Freeform 32"/>
            <p:cNvSpPr/>
            <p:nvPr/>
          </p:nvSpPr>
          <p:spPr>
            <a:xfrm>
              <a:off x="0" y="0"/>
              <a:ext cx="1317930" cy="584708"/>
            </a:xfrm>
            <a:custGeom>
              <a:avLst/>
              <a:gdLst/>
              <a:ahLst/>
              <a:cxnLst/>
              <a:rect l="l" t="t" r="r" b="b"/>
              <a:pathLst>
                <a:path w="1317930" h="584708">
                  <a:moveTo>
                    <a:pt x="78904" y="0"/>
                  </a:moveTo>
                  <a:lnTo>
                    <a:pt x="1239026" y="0"/>
                  </a:lnTo>
                  <a:cubicBezTo>
                    <a:pt x="1259952" y="0"/>
                    <a:pt x="1280022" y="8313"/>
                    <a:pt x="1294819" y="23111"/>
                  </a:cubicBezTo>
                  <a:cubicBezTo>
                    <a:pt x="1309617" y="37908"/>
                    <a:pt x="1317930" y="57978"/>
                    <a:pt x="1317930" y="78904"/>
                  </a:cubicBezTo>
                  <a:lnTo>
                    <a:pt x="1317930" y="505803"/>
                  </a:lnTo>
                  <a:cubicBezTo>
                    <a:pt x="1317930" y="549381"/>
                    <a:pt x="1282603" y="584708"/>
                    <a:pt x="1239026" y="584708"/>
                  </a:cubicBezTo>
                  <a:lnTo>
                    <a:pt x="78904" y="584708"/>
                  </a:lnTo>
                  <a:cubicBezTo>
                    <a:pt x="35327" y="584708"/>
                    <a:pt x="0" y="549381"/>
                    <a:pt x="0" y="505803"/>
                  </a:cubicBezTo>
                  <a:lnTo>
                    <a:pt x="0" y="78904"/>
                  </a:lnTo>
                  <a:cubicBezTo>
                    <a:pt x="0" y="35327"/>
                    <a:pt x="35327" y="0"/>
                    <a:pt x="78904" y="0"/>
                  </a:cubicBezTo>
                  <a:close/>
                </a:path>
              </a:pathLst>
            </a:custGeom>
            <a:solidFill>
              <a:srgbClr val="2527E9"/>
            </a:solidFill>
          </p:spPr>
          <p:txBody>
            <a:bodyPr/>
            <a:lstStyle/>
            <a:p>
              <a:endParaRPr lang="en-GB"/>
            </a:p>
          </p:txBody>
        </p:sp>
        <p:sp>
          <p:nvSpPr>
            <p:cNvPr id="33" name="TextBox 33"/>
            <p:cNvSpPr txBox="1"/>
            <p:nvPr/>
          </p:nvSpPr>
          <p:spPr>
            <a:xfrm>
              <a:off x="-1" y="-99125"/>
              <a:ext cx="1299392" cy="860425"/>
            </a:xfrm>
            <a:prstGeom prst="rect">
              <a:avLst/>
            </a:prstGeom>
          </p:spPr>
          <p:txBody>
            <a:bodyPr lIns="254000" tIns="254000" rIns="254000" bIns="254000" rtlCol="0" anchor="ctr"/>
            <a:lstStyle/>
            <a:p>
              <a:pPr algn="ctr">
                <a:lnSpc>
                  <a:spcPts val="2700"/>
                </a:lnSpc>
              </a:pPr>
              <a:r>
                <a:rPr lang="en-US" sz="1800" dirty="0">
                  <a:solidFill>
                    <a:srgbClr val="FEDF32"/>
                  </a:solidFill>
                  <a:latin typeface="League Spartan"/>
                </a:rPr>
                <a:t>You can also share your concerns and seek support and guidance by visiting the ACT Early website, or contacting their support line on 0800 011 3764</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811378" y="311231"/>
            <a:ext cx="5421732" cy="4404122"/>
            <a:chOff x="0" y="-76200"/>
            <a:chExt cx="1427946" cy="1159933"/>
          </a:xfrm>
        </p:grpSpPr>
        <p:sp>
          <p:nvSpPr>
            <p:cNvPr id="3" name="Freeform 3"/>
            <p:cNvSpPr/>
            <p:nvPr/>
          </p:nvSpPr>
          <p:spPr>
            <a:xfrm>
              <a:off x="0" y="0"/>
              <a:ext cx="1427946" cy="1083733"/>
            </a:xfrm>
            <a:custGeom>
              <a:avLst/>
              <a:gdLst/>
              <a:ahLst/>
              <a:cxnLst/>
              <a:rect l="l" t="t" r="r" b="b"/>
              <a:pathLst>
                <a:path w="1427946" h="1083733">
                  <a:moveTo>
                    <a:pt x="72825" y="0"/>
                  </a:moveTo>
                  <a:lnTo>
                    <a:pt x="1355121" y="0"/>
                  </a:lnTo>
                  <a:cubicBezTo>
                    <a:pt x="1374435" y="0"/>
                    <a:pt x="1392958" y="7673"/>
                    <a:pt x="1406616" y="21330"/>
                  </a:cubicBezTo>
                  <a:cubicBezTo>
                    <a:pt x="1420273" y="34987"/>
                    <a:pt x="1427946" y="53511"/>
                    <a:pt x="1427946" y="72825"/>
                  </a:cubicBezTo>
                  <a:lnTo>
                    <a:pt x="1427946" y="1010908"/>
                  </a:lnTo>
                  <a:cubicBezTo>
                    <a:pt x="1427946" y="1051128"/>
                    <a:pt x="1395341" y="1083733"/>
                    <a:pt x="1355121" y="1083733"/>
                  </a:cubicBezTo>
                  <a:lnTo>
                    <a:pt x="72825" y="1083733"/>
                  </a:lnTo>
                  <a:cubicBezTo>
                    <a:pt x="32605" y="1083733"/>
                    <a:pt x="0" y="1051128"/>
                    <a:pt x="0" y="1010908"/>
                  </a:cubicBezTo>
                  <a:lnTo>
                    <a:pt x="0" y="72825"/>
                  </a:lnTo>
                  <a:cubicBezTo>
                    <a:pt x="0" y="32605"/>
                    <a:pt x="32605" y="0"/>
                    <a:pt x="72825" y="0"/>
                  </a:cubicBezTo>
                  <a:close/>
                </a:path>
              </a:pathLst>
            </a:custGeom>
            <a:solidFill>
              <a:srgbClr val="FEDF32"/>
            </a:solidFill>
          </p:spPr>
          <p:txBody>
            <a:bodyPr/>
            <a:lstStyle/>
            <a:p>
              <a:endParaRPr lang="en-GB"/>
            </a:p>
          </p:txBody>
        </p:sp>
        <p:sp>
          <p:nvSpPr>
            <p:cNvPr id="4" name="TextBox 4"/>
            <p:cNvSpPr txBox="1"/>
            <p:nvPr/>
          </p:nvSpPr>
          <p:spPr>
            <a:xfrm>
              <a:off x="0" y="-76200"/>
              <a:ext cx="1391835" cy="889000"/>
            </a:xfrm>
            <a:prstGeom prst="rect">
              <a:avLst/>
            </a:prstGeom>
          </p:spPr>
          <p:txBody>
            <a:bodyPr lIns="50800" tIns="50800" rIns="50800" bIns="50800" rtlCol="0" anchor="ctr"/>
            <a:lstStyle/>
            <a:p>
              <a:pPr algn="ctr">
                <a:lnSpc>
                  <a:spcPts val="3749"/>
                </a:lnSpc>
              </a:pPr>
              <a:r>
                <a:rPr lang="en-US" sz="2499" dirty="0">
                  <a:solidFill>
                    <a:srgbClr val="E64134"/>
                  </a:solidFill>
                  <a:latin typeface="League Spartan"/>
                </a:rPr>
                <a:t>Extremism is...</a:t>
              </a:r>
            </a:p>
            <a:p>
              <a:pPr algn="ctr">
                <a:lnSpc>
                  <a:spcPts val="2850"/>
                </a:lnSpc>
              </a:pPr>
              <a:endParaRPr lang="en-US" sz="2499" dirty="0">
                <a:solidFill>
                  <a:srgbClr val="E64134"/>
                </a:solidFill>
                <a:latin typeface="League Spartan"/>
              </a:endParaRPr>
            </a:p>
            <a:p>
              <a:pPr algn="ctr">
                <a:lnSpc>
                  <a:spcPts val="2850"/>
                </a:lnSpc>
              </a:pPr>
              <a:r>
                <a:rPr lang="en-US" sz="1900" dirty="0">
                  <a:solidFill>
                    <a:srgbClr val="000000"/>
                  </a:solidFill>
                  <a:latin typeface="League Spartan"/>
                </a:rPr>
                <a:t>"the vocal or active opposition to our fundamental values, including democracy, the rule of law, individual liberty, and respect and tolerance for different faiths and beliefs."</a:t>
              </a:r>
            </a:p>
          </p:txBody>
        </p:sp>
      </p:grpSp>
      <p:grpSp>
        <p:nvGrpSpPr>
          <p:cNvPr id="5" name="Group 5">
            <a:extLst>
              <a:ext uri="{C183D7F6-B498-43B3-948B-1728B52AA6E4}">
                <adec:decorative xmlns:adec="http://schemas.microsoft.com/office/drawing/2017/decorative" val="1"/>
              </a:ext>
            </a:extLst>
          </p:cNvPr>
          <p:cNvGrpSpPr/>
          <p:nvPr/>
        </p:nvGrpSpPr>
        <p:grpSpPr>
          <a:xfrm>
            <a:off x="6433134" y="311231"/>
            <a:ext cx="5421732" cy="4404122"/>
            <a:chOff x="0" y="-76200"/>
            <a:chExt cx="1427946" cy="1159933"/>
          </a:xfrm>
        </p:grpSpPr>
        <p:sp>
          <p:nvSpPr>
            <p:cNvPr id="6" name="Freeform 6"/>
            <p:cNvSpPr/>
            <p:nvPr/>
          </p:nvSpPr>
          <p:spPr>
            <a:xfrm>
              <a:off x="0" y="0"/>
              <a:ext cx="1427946" cy="1083733"/>
            </a:xfrm>
            <a:custGeom>
              <a:avLst/>
              <a:gdLst/>
              <a:ahLst/>
              <a:cxnLst/>
              <a:rect l="l" t="t" r="r" b="b"/>
              <a:pathLst>
                <a:path w="1427946" h="1083733">
                  <a:moveTo>
                    <a:pt x="72825" y="0"/>
                  </a:moveTo>
                  <a:lnTo>
                    <a:pt x="1355121" y="0"/>
                  </a:lnTo>
                  <a:cubicBezTo>
                    <a:pt x="1374435" y="0"/>
                    <a:pt x="1392958" y="7673"/>
                    <a:pt x="1406616" y="21330"/>
                  </a:cubicBezTo>
                  <a:cubicBezTo>
                    <a:pt x="1420273" y="34987"/>
                    <a:pt x="1427946" y="53511"/>
                    <a:pt x="1427946" y="72825"/>
                  </a:cubicBezTo>
                  <a:lnTo>
                    <a:pt x="1427946" y="1010908"/>
                  </a:lnTo>
                  <a:cubicBezTo>
                    <a:pt x="1427946" y="1051128"/>
                    <a:pt x="1395341" y="1083733"/>
                    <a:pt x="1355121" y="1083733"/>
                  </a:cubicBezTo>
                  <a:lnTo>
                    <a:pt x="72825" y="1083733"/>
                  </a:lnTo>
                  <a:cubicBezTo>
                    <a:pt x="32605" y="1083733"/>
                    <a:pt x="0" y="1051128"/>
                    <a:pt x="0" y="1010908"/>
                  </a:cubicBezTo>
                  <a:lnTo>
                    <a:pt x="0" y="72825"/>
                  </a:lnTo>
                  <a:cubicBezTo>
                    <a:pt x="0" y="32605"/>
                    <a:pt x="32605" y="0"/>
                    <a:pt x="72825" y="0"/>
                  </a:cubicBezTo>
                  <a:close/>
                </a:path>
              </a:pathLst>
            </a:custGeom>
            <a:solidFill>
              <a:srgbClr val="E64134"/>
            </a:solidFill>
          </p:spPr>
          <p:txBody>
            <a:bodyPr/>
            <a:lstStyle/>
            <a:p>
              <a:endParaRPr lang="en-GB"/>
            </a:p>
          </p:txBody>
        </p:sp>
        <p:sp>
          <p:nvSpPr>
            <p:cNvPr id="7" name="TextBox 7"/>
            <p:cNvSpPr txBox="1"/>
            <p:nvPr/>
          </p:nvSpPr>
          <p:spPr>
            <a:xfrm>
              <a:off x="0" y="-76200"/>
              <a:ext cx="1391835" cy="889000"/>
            </a:xfrm>
            <a:prstGeom prst="rect">
              <a:avLst/>
            </a:prstGeom>
          </p:spPr>
          <p:txBody>
            <a:bodyPr lIns="50800" tIns="50800" rIns="50800" bIns="50800" rtlCol="0" anchor="ctr"/>
            <a:lstStyle/>
            <a:p>
              <a:pPr algn="ctr">
                <a:lnSpc>
                  <a:spcPts val="3749"/>
                </a:lnSpc>
              </a:pPr>
              <a:r>
                <a:rPr lang="en-US" sz="2499" dirty="0">
                  <a:solidFill>
                    <a:srgbClr val="FFFFFF"/>
                  </a:solidFill>
                  <a:latin typeface="League Spartan"/>
                </a:rPr>
                <a:t>Terrorism is...</a:t>
              </a:r>
            </a:p>
            <a:p>
              <a:pPr algn="ctr">
                <a:lnSpc>
                  <a:spcPts val="3749"/>
                </a:lnSpc>
              </a:pPr>
              <a:endParaRPr lang="en-US" sz="2499" dirty="0">
                <a:solidFill>
                  <a:srgbClr val="FFFFFF"/>
                </a:solidFill>
                <a:latin typeface="League Spartan"/>
              </a:endParaRPr>
            </a:p>
            <a:p>
              <a:pPr algn="ctr">
                <a:lnSpc>
                  <a:spcPts val="3000"/>
                </a:lnSpc>
              </a:pPr>
              <a:r>
                <a:rPr lang="en-US" sz="2000" dirty="0">
                  <a:solidFill>
                    <a:srgbClr val="000000"/>
                  </a:solidFill>
                  <a:latin typeface="League Spartan"/>
                </a:rPr>
                <a:t> "an action or threat designed to influence the government or intimidate the public. Its purpose is to advance a political, religious or ideological cause."</a:t>
              </a:r>
            </a:p>
          </p:txBody>
        </p:sp>
      </p:grpSp>
      <p:grpSp>
        <p:nvGrpSpPr>
          <p:cNvPr id="8" name="Group 8">
            <a:extLst>
              <a:ext uri="{C183D7F6-B498-43B3-948B-1728B52AA6E4}">
                <adec:decorative xmlns:adec="http://schemas.microsoft.com/office/drawing/2017/decorative" val="1"/>
              </a:ext>
            </a:extLst>
          </p:cNvPr>
          <p:cNvGrpSpPr/>
          <p:nvPr/>
        </p:nvGrpSpPr>
        <p:grpSpPr>
          <a:xfrm>
            <a:off x="12054891" y="311231"/>
            <a:ext cx="5421732" cy="4404122"/>
            <a:chOff x="0" y="-76200"/>
            <a:chExt cx="1427946" cy="1159933"/>
          </a:xfrm>
        </p:grpSpPr>
        <p:sp>
          <p:nvSpPr>
            <p:cNvPr id="9" name="Freeform 9"/>
            <p:cNvSpPr/>
            <p:nvPr/>
          </p:nvSpPr>
          <p:spPr>
            <a:xfrm>
              <a:off x="0" y="0"/>
              <a:ext cx="1427946" cy="1083733"/>
            </a:xfrm>
            <a:custGeom>
              <a:avLst/>
              <a:gdLst/>
              <a:ahLst/>
              <a:cxnLst/>
              <a:rect l="l" t="t" r="r" b="b"/>
              <a:pathLst>
                <a:path w="1427946" h="1083733">
                  <a:moveTo>
                    <a:pt x="72825" y="0"/>
                  </a:moveTo>
                  <a:lnTo>
                    <a:pt x="1355121" y="0"/>
                  </a:lnTo>
                  <a:cubicBezTo>
                    <a:pt x="1374435" y="0"/>
                    <a:pt x="1392958" y="7673"/>
                    <a:pt x="1406616" y="21330"/>
                  </a:cubicBezTo>
                  <a:cubicBezTo>
                    <a:pt x="1420273" y="34987"/>
                    <a:pt x="1427946" y="53511"/>
                    <a:pt x="1427946" y="72825"/>
                  </a:cubicBezTo>
                  <a:lnTo>
                    <a:pt x="1427946" y="1010908"/>
                  </a:lnTo>
                  <a:cubicBezTo>
                    <a:pt x="1427946" y="1051128"/>
                    <a:pt x="1395341" y="1083733"/>
                    <a:pt x="1355121" y="1083733"/>
                  </a:cubicBezTo>
                  <a:lnTo>
                    <a:pt x="72825" y="1083733"/>
                  </a:lnTo>
                  <a:cubicBezTo>
                    <a:pt x="32605" y="1083733"/>
                    <a:pt x="0" y="1051128"/>
                    <a:pt x="0" y="1010908"/>
                  </a:cubicBezTo>
                  <a:lnTo>
                    <a:pt x="0" y="72825"/>
                  </a:lnTo>
                  <a:cubicBezTo>
                    <a:pt x="0" y="32605"/>
                    <a:pt x="32605" y="0"/>
                    <a:pt x="72825" y="0"/>
                  </a:cubicBezTo>
                  <a:close/>
                </a:path>
              </a:pathLst>
            </a:custGeom>
            <a:solidFill>
              <a:srgbClr val="2527E9"/>
            </a:solidFill>
          </p:spPr>
          <p:txBody>
            <a:bodyPr/>
            <a:lstStyle/>
            <a:p>
              <a:endParaRPr lang="en-GB"/>
            </a:p>
          </p:txBody>
        </p:sp>
        <p:sp>
          <p:nvSpPr>
            <p:cNvPr id="10" name="TextBox 10"/>
            <p:cNvSpPr txBox="1"/>
            <p:nvPr/>
          </p:nvSpPr>
          <p:spPr>
            <a:xfrm>
              <a:off x="0" y="-76200"/>
              <a:ext cx="1427946" cy="889000"/>
            </a:xfrm>
            <a:prstGeom prst="rect">
              <a:avLst/>
            </a:prstGeom>
          </p:spPr>
          <p:txBody>
            <a:bodyPr lIns="50800" tIns="50800" rIns="50800" bIns="50800" rtlCol="0" anchor="ctr"/>
            <a:lstStyle/>
            <a:p>
              <a:pPr algn="ctr">
                <a:lnSpc>
                  <a:spcPts val="3749"/>
                </a:lnSpc>
              </a:pPr>
              <a:r>
                <a:rPr lang="en-US" sz="2499" dirty="0" err="1">
                  <a:solidFill>
                    <a:srgbClr val="FEDF32"/>
                  </a:solidFill>
                  <a:latin typeface="League Spartan"/>
                </a:rPr>
                <a:t>Radicalisation</a:t>
              </a:r>
              <a:r>
                <a:rPr lang="en-US" sz="2499" dirty="0">
                  <a:solidFill>
                    <a:srgbClr val="FEDF32"/>
                  </a:solidFill>
                  <a:latin typeface="League Spartan"/>
                </a:rPr>
                <a:t> is...</a:t>
              </a:r>
            </a:p>
            <a:p>
              <a:pPr algn="ctr">
                <a:lnSpc>
                  <a:spcPts val="3749"/>
                </a:lnSpc>
              </a:pPr>
              <a:endParaRPr lang="en-US" sz="2499" dirty="0">
                <a:solidFill>
                  <a:srgbClr val="FEDF32"/>
                </a:solidFill>
                <a:latin typeface="League Spartan"/>
              </a:endParaRPr>
            </a:p>
            <a:p>
              <a:pPr algn="ctr">
                <a:lnSpc>
                  <a:spcPts val="3000"/>
                </a:lnSpc>
              </a:pPr>
              <a:r>
                <a:rPr lang="en-US" sz="2000" dirty="0">
                  <a:solidFill>
                    <a:srgbClr val="FFFFFF"/>
                  </a:solidFill>
                  <a:latin typeface="League Spartan"/>
                </a:rPr>
                <a:t>"the term commonly used to describe the processes by which a person adopts extremist views or practices to the point of </a:t>
              </a:r>
              <a:r>
                <a:rPr lang="en-US" sz="2000" dirty="0" err="1">
                  <a:solidFill>
                    <a:srgbClr val="FFFFFF"/>
                  </a:solidFill>
                  <a:latin typeface="League Spartan"/>
                </a:rPr>
                <a:t>legitimising</a:t>
              </a:r>
              <a:r>
                <a:rPr lang="en-US" sz="2000" dirty="0">
                  <a:solidFill>
                    <a:srgbClr val="FFFFFF"/>
                  </a:solidFill>
                  <a:latin typeface="League Spartan"/>
                </a:rPr>
                <a:t> the use of violence."</a:t>
              </a:r>
            </a:p>
          </p:txBody>
        </p:sp>
      </p:grpSp>
      <p:grpSp>
        <p:nvGrpSpPr>
          <p:cNvPr id="11" name="Group 11">
            <a:extLst>
              <a:ext uri="{C183D7F6-B498-43B3-948B-1728B52AA6E4}">
                <adec:decorative xmlns:adec="http://schemas.microsoft.com/office/drawing/2017/decorative" val="1"/>
              </a:ext>
            </a:extLst>
          </p:cNvPr>
          <p:cNvGrpSpPr/>
          <p:nvPr/>
        </p:nvGrpSpPr>
        <p:grpSpPr>
          <a:xfrm>
            <a:off x="723704" y="5143500"/>
            <a:ext cx="9663259" cy="4510731"/>
            <a:chOff x="-23091" y="0"/>
            <a:chExt cx="2545056" cy="1188012"/>
          </a:xfrm>
        </p:grpSpPr>
        <p:sp>
          <p:nvSpPr>
            <p:cNvPr id="12" name="Freeform 12"/>
            <p:cNvSpPr/>
            <p:nvPr/>
          </p:nvSpPr>
          <p:spPr>
            <a:xfrm>
              <a:off x="0" y="0"/>
              <a:ext cx="2521965" cy="1188012"/>
            </a:xfrm>
            <a:custGeom>
              <a:avLst/>
              <a:gdLst/>
              <a:ahLst/>
              <a:cxnLst/>
              <a:rect l="l" t="t" r="r" b="b"/>
              <a:pathLst>
                <a:path w="2521965" h="1188012">
                  <a:moveTo>
                    <a:pt x="41234" y="0"/>
                  </a:moveTo>
                  <a:lnTo>
                    <a:pt x="2480731" y="0"/>
                  </a:lnTo>
                  <a:cubicBezTo>
                    <a:pt x="2491667" y="0"/>
                    <a:pt x="2502155" y="4344"/>
                    <a:pt x="2509888" y="12077"/>
                  </a:cubicBezTo>
                  <a:cubicBezTo>
                    <a:pt x="2517621" y="19810"/>
                    <a:pt x="2521965" y="30298"/>
                    <a:pt x="2521965" y="41234"/>
                  </a:cubicBezTo>
                  <a:lnTo>
                    <a:pt x="2521965" y="1146779"/>
                  </a:lnTo>
                  <a:cubicBezTo>
                    <a:pt x="2521965" y="1157715"/>
                    <a:pt x="2517621" y="1168203"/>
                    <a:pt x="2509888" y="1175935"/>
                  </a:cubicBezTo>
                  <a:cubicBezTo>
                    <a:pt x="2502155" y="1183668"/>
                    <a:pt x="2491667" y="1188012"/>
                    <a:pt x="2480731" y="1188012"/>
                  </a:cubicBezTo>
                  <a:lnTo>
                    <a:pt x="41234" y="1188012"/>
                  </a:lnTo>
                  <a:cubicBezTo>
                    <a:pt x="30298" y="1188012"/>
                    <a:pt x="19810" y="1183668"/>
                    <a:pt x="12077" y="1175935"/>
                  </a:cubicBezTo>
                  <a:cubicBezTo>
                    <a:pt x="4344" y="1168203"/>
                    <a:pt x="0" y="1157715"/>
                    <a:pt x="0" y="1146779"/>
                  </a:cubicBezTo>
                  <a:lnTo>
                    <a:pt x="0" y="41234"/>
                  </a:lnTo>
                  <a:cubicBezTo>
                    <a:pt x="0" y="30298"/>
                    <a:pt x="4344" y="19810"/>
                    <a:pt x="12077" y="12077"/>
                  </a:cubicBezTo>
                  <a:cubicBezTo>
                    <a:pt x="19810" y="4344"/>
                    <a:pt x="30298" y="0"/>
                    <a:pt x="41234" y="0"/>
                  </a:cubicBezTo>
                  <a:close/>
                </a:path>
              </a:pathLst>
            </a:custGeom>
            <a:solidFill>
              <a:srgbClr val="000000"/>
            </a:solidFill>
          </p:spPr>
          <p:txBody>
            <a:bodyPr/>
            <a:lstStyle/>
            <a:p>
              <a:endParaRPr lang="en-GB"/>
            </a:p>
          </p:txBody>
        </p:sp>
        <p:sp>
          <p:nvSpPr>
            <p:cNvPr id="13" name="TextBox 13"/>
            <p:cNvSpPr txBox="1"/>
            <p:nvPr/>
          </p:nvSpPr>
          <p:spPr>
            <a:xfrm>
              <a:off x="-23091" y="197544"/>
              <a:ext cx="2475568" cy="889000"/>
            </a:xfrm>
            <a:prstGeom prst="rect">
              <a:avLst/>
            </a:prstGeom>
          </p:spPr>
          <p:txBody>
            <a:bodyPr lIns="50800" tIns="50800" rIns="50800" bIns="50800" rtlCol="0" anchor="ctr"/>
            <a:lstStyle/>
            <a:p>
              <a:pPr algn="just">
                <a:lnSpc>
                  <a:spcPts val="4349"/>
                </a:lnSpc>
              </a:pPr>
              <a:endParaRPr dirty="0"/>
            </a:p>
            <a:p>
              <a:pPr algn="just">
                <a:lnSpc>
                  <a:spcPts val="4349"/>
                </a:lnSpc>
              </a:pPr>
              <a:r>
                <a:rPr lang="en-US" sz="2899" dirty="0">
                  <a:solidFill>
                    <a:srgbClr val="FFFFFF"/>
                  </a:solidFill>
                  <a:latin typeface="League Spartan"/>
                </a:rPr>
                <a:t>    Fundamental British Values are...</a:t>
              </a:r>
            </a:p>
            <a:p>
              <a:pPr algn="just">
                <a:lnSpc>
                  <a:spcPts val="3749"/>
                </a:lnSpc>
              </a:pPr>
              <a:endParaRPr lang="en-US" sz="2899" dirty="0">
                <a:solidFill>
                  <a:srgbClr val="FFFFFF"/>
                </a:solidFill>
                <a:latin typeface="League Spartan"/>
              </a:endParaRPr>
            </a:p>
            <a:p>
              <a:pPr algn="just">
                <a:lnSpc>
                  <a:spcPts val="3749"/>
                </a:lnSpc>
              </a:pPr>
              <a:r>
                <a:rPr lang="en-US" sz="2499" dirty="0">
                  <a:solidFill>
                    <a:srgbClr val="FFFFFF"/>
                  </a:solidFill>
                  <a:latin typeface="League Spartan"/>
                </a:rPr>
                <a:t>    Democracy</a:t>
              </a:r>
            </a:p>
            <a:p>
              <a:pPr algn="just">
                <a:lnSpc>
                  <a:spcPts val="3749"/>
                </a:lnSpc>
              </a:pPr>
              <a:r>
                <a:rPr lang="en-US" sz="2499" dirty="0">
                  <a:solidFill>
                    <a:srgbClr val="FFFFFF"/>
                  </a:solidFill>
                  <a:latin typeface="League Spartan"/>
                </a:rPr>
                <a:t>    The Rule of Law  </a:t>
              </a:r>
            </a:p>
            <a:p>
              <a:pPr algn="just">
                <a:lnSpc>
                  <a:spcPts val="3749"/>
                </a:lnSpc>
              </a:pPr>
              <a:r>
                <a:rPr lang="en-US" sz="2499" dirty="0">
                  <a:solidFill>
                    <a:srgbClr val="FFFFFF"/>
                  </a:solidFill>
                  <a:latin typeface="League Spartan"/>
                </a:rPr>
                <a:t>    Individual Liberty</a:t>
              </a:r>
            </a:p>
            <a:p>
              <a:pPr algn="just">
                <a:lnSpc>
                  <a:spcPts val="3749"/>
                </a:lnSpc>
              </a:pPr>
              <a:r>
                <a:rPr lang="en-US" sz="2499" dirty="0">
                  <a:solidFill>
                    <a:srgbClr val="FFFFFF"/>
                  </a:solidFill>
                  <a:latin typeface="League Spartan"/>
                </a:rPr>
                <a:t>    Respect and Tolerance for Different Faiths and Beliefs</a:t>
              </a:r>
            </a:p>
            <a:p>
              <a:pPr algn="just">
                <a:lnSpc>
                  <a:spcPts val="3749"/>
                </a:lnSpc>
              </a:pPr>
              <a:endParaRPr lang="en-US" sz="2499" dirty="0">
                <a:solidFill>
                  <a:srgbClr val="FFFFFF"/>
                </a:solidFill>
                <a:latin typeface="League Spartan"/>
              </a:endParaRPr>
            </a:p>
            <a:p>
              <a:pPr algn="just">
                <a:lnSpc>
                  <a:spcPts val="3749"/>
                </a:lnSpc>
              </a:pPr>
              <a:endParaRPr lang="en-US" sz="2499" dirty="0">
                <a:solidFill>
                  <a:srgbClr val="FFFFFF"/>
                </a:solidFill>
                <a:latin typeface="League Spartan"/>
              </a:endParaRPr>
            </a:p>
          </p:txBody>
        </p:sp>
      </p:grpSp>
      <p:grpSp>
        <p:nvGrpSpPr>
          <p:cNvPr id="14" name="Group 14">
            <a:extLst>
              <a:ext uri="{C183D7F6-B498-43B3-948B-1728B52AA6E4}">
                <adec:decorative xmlns:adec="http://schemas.microsoft.com/office/drawing/2017/decorative" val="1"/>
              </a:ext>
            </a:extLst>
          </p:cNvPr>
          <p:cNvGrpSpPr/>
          <p:nvPr/>
        </p:nvGrpSpPr>
        <p:grpSpPr>
          <a:xfrm>
            <a:off x="10035455" y="5855817"/>
            <a:ext cx="7441168" cy="3086100"/>
            <a:chOff x="0" y="0"/>
            <a:chExt cx="1959814" cy="812800"/>
          </a:xfrm>
        </p:grpSpPr>
        <p:sp>
          <p:nvSpPr>
            <p:cNvPr id="15" name="Freeform 15"/>
            <p:cNvSpPr/>
            <p:nvPr/>
          </p:nvSpPr>
          <p:spPr>
            <a:xfrm>
              <a:off x="0" y="0"/>
              <a:ext cx="1959814" cy="812800"/>
            </a:xfrm>
            <a:custGeom>
              <a:avLst/>
              <a:gdLst/>
              <a:ahLst/>
              <a:cxnLst/>
              <a:rect l="l" t="t" r="r" b="b"/>
              <a:pathLst>
                <a:path w="1959814" h="812800">
                  <a:moveTo>
                    <a:pt x="0" y="0"/>
                  </a:moveTo>
                  <a:lnTo>
                    <a:pt x="1959814" y="0"/>
                  </a:lnTo>
                  <a:lnTo>
                    <a:pt x="1959814" y="812800"/>
                  </a:lnTo>
                  <a:lnTo>
                    <a:pt x="0" y="812800"/>
                  </a:lnTo>
                  <a:close/>
                </a:path>
              </a:pathLst>
            </a:custGeom>
            <a:solidFill>
              <a:srgbClr val="000000">
                <a:alpha val="0"/>
              </a:srgbClr>
            </a:solidFill>
            <a:ln w="38100">
              <a:solidFill>
                <a:srgbClr val="000000"/>
              </a:solidFill>
            </a:ln>
          </p:spPr>
          <p:txBody>
            <a:bodyPr/>
            <a:lstStyle/>
            <a:p>
              <a:endParaRPr lang="en-GB"/>
            </a:p>
          </p:txBody>
        </p:sp>
        <p:sp>
          <p:nvSpPr>
            <p:cNvPr id="16" name="TextBox 16"/>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pic>
        <p:nvPicPr>
          <p:cNvPr id="17" name="Picture 17">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340119" y="5380689"/>
            <a:ext cx="1607763" cy="2552004"/>
          </a:xfrm>
          <a:prstGeom prst="rect">
            <a:avLst/>
          </a:prstGeom>
        </p:spPr>
      </p:pic>
      <p:sp>
        <p:nvSpPr>
          <p:cNvPr id="18" name="TextBox 18"/>
          <p:cNvSpPr txBox="1">
            <a:spLocks noGrp="1"/>
          </p:cNvSpPr>
          <p:nvPr>
            <p:ph type="title" idx="4294967295"/>
          </p:nvPr>
        </p:nvSpPr>
        <p:spPr>
          <a:xfrm>
            <a:off x="10793255" y="6436842"/>
            <a:ext cx="6466045" cy="184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3749"/>
              </a:lnSpc>
              <a:spcBef>
                <a:spcPct val="0"/>
              </a:spcBef>
              <a:spcAft>
                <a:spcPts val="0"/>
              </a:spcAft>
              <a:buClrTx/>
              <a:buSzTx/>
              <a:buFontTx/>
              <a:buNone/>
              <a:tabLst/>
              <a:defRPr/>
            </a:pPr>
            <a:r>
              <a:rPr kumimoji="0" lang="en-US" sz="2499" b="0" i="0" u="none" strike="noStrike" kern="1200" cap="none" spc="0" normalizeH="0" baseline="0" noProof="0" dirty="0">
                <a:ln>
                  <a:noFill/>
                </a:ln>
                <a:solidFill>
                  <a:srgbClr val="000000"/>
                </a:solidFill>
                <a:effectLst/>
                <a:uLnTx/>
                <a:uFillTx/>
                <a:latin typeface="League Spartan"/>
                <a:ea typeface="+mn-ea"/>
                <a:cs typeface="+mn-cs"/>
              </a:rPr>
              <a:t>Talking about and promoting these values is encouraged in education settings as this helps to build resilience to </a:t>
            </a:r>
            <a:r>
              <a:rPr kumimoji="0" lang="en-US" sz="2499" b="0" i="0" u="none" strike="noStrike" kern="1200" cap="none" spc="0" normalizeH="0" baseline="0" noProof="0" dirty="0" err="1">
                <a:ln>
                  <a:noFill/>
                </a:ln>
                <a:solidFill>
                  <a:srgbClr val="000000"/>
                </a:solidFill>
                <a:effectLst/>
                <a:uLnTx/>
                <a:uFillTx/>
                <a:latin typeface="League Spartan"/>
                <a:ea typeface="+mn-ea"/>
                <a:cs typeface="+mn-cs"/>
              </a:rPr>
              <a:t>radicalisation</a:t>
            </a:r>
            <a:r>
              <a:rPr kumimoji="0" lang="en-US" sz="2499" b="0" i="0" u="none" strike="noStrike" kern="1200" cap="none" spc="0" normalizeH="0" baseline="0" noProof="0" dirty="0">
                <a:ln>
                  <a:noFill/>
                </a:ln>
                <a:solidFill>
                  <a:srgbClr val="000000"/>
                </a:solidFill>
                <a:effectLst/>
                <a:uLnTx/>
                <a:uFillTx/>
                <a:latin typeface="League Spartan"/>
                <a:ea typeface="+mn-ea"/>
                <a:cs typeface="+mn-cs"/>
              </a:rPr>
              <a:t> in young people.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C183D7F6-B498-43B3-948B-1728B52AA6E4}">
                <adec:decorative xmlns:adec="http://schemas.microsoft.com/office/drawing/2017/decorative" val="1"/>
              </a:ext>
            </a:extLst>
          </p:cNvPr>
          <p:cNvPicPr>
            <a:picLocks noChangeAspect="1"/>
          </p:cNvPicPr>
          <p:nvPr/>
        </p:nvPicPr>
        <p:blipFill>
          <a:blip r:embed="rId2"/>
          <a:srcRect/>
          <a:stretch>
            <a:fillRect/>
          </a:stretch>
        </p:blipFill>
        <p:spPr>
          <a:xfrm>
            <a:off x="9236931" y="0"/>
            <a:ext cx="9051069" cy="10287000"/>
          </a:xfrm>
          <a:prstGeom prst="rect">
            <a:avLst/>
          </a:prstGeom>
        </p:spPr>
      </p:pic>
      <p:grpSp>
        <p:nvGrpSpPr>
          <p:cNvPr id="3" name="Group 3">
            <a:extLst>
              <a:ext uri="{C183D7F6-B498-43B3-948B-1728B52AA6E4}">
                <adec:decorative xmlns:adec="http://schemas.microsoft.com/office/drawing/2017/decorative" val="1"/>
              </a:ext>
            </a:extLst>
          </p:cNvPr>
          <p:cNvGrpSpPr/>
          <p:nvPr/>
        </p:nvGrpSpPr>
        <p:grpSpPr>
          <a:xfrm>
            <a:off x="1028700" y="6240640"/>
            <a:ext cx="7551063" cy="3303091"/>
            <a:chOff x="0" y="-57150"/>
            <a:chExt cx="1988757" cy="869950"/>
          </a:xfrm>
        </p:grpSpPr>
        <p:sp>
          <p:nvSpPr>
            <p:cNvPr id="4" name="Freeform 4"/>
            <p:cNvSpPr/>
            <p:nvPr/>
          </p:nvSpPr>
          <p:spPr>
            <a:xfrm>
              <a:off x="0" y="0"/>
              <a:ext cx="1988757" cy="812800"/>
            </a:xfrm>
            <a:custGeom>
              <a:avLst/>
              <a:gdLst/>
              <a:ahLst/>
              <a:cxnLst/>
              <a:rect l="l" t="t" r="r" b="b"/>
              <a:pathLst>
                <a:path w="1988757" h="812800">
                  <a:moveTo>
                    <a:pt x="52289" y="0"/>
                  </a:moveTo>
                  <a:lnTo>
                    <a:pt x="1936468" y="0"/>
                  </a:lnTo>
                  <a:cubicBezTo>
                    <a:pt x="1965347" y="0"/>
                    <a:pt x="1988757" y="23411"/>
                    <a:pt x="1988757" y="52289"/>
                  </a:cubicBezTo>
                  <a:lnTo>
                    <a:pt x="1988757" y="760511"/>
                  </a:lnTo>
                  <a:cubicBezTo>
                    <a:pt x="1988757" y="774379"/>
                    <a:pt x="1983249" y="787679"/>
                    <a:pt x="1973442" y="797485"/>
                  </a:cubicBezTo>
                  <a:cubicBezTo>
                    <a:pt x="1963636" y="807291"/>
                    <a:pt x="1950336" y="812800"/>
                    <a:pt x="1936468" y="812800"/>
                  </a:cubicBezTo>
                  <a:lnTo>
                    <a:pt x="52289" y="812800"/>
                  </a:lnTo>
                  <a:cubicBezTo>
                    <a:pt x="38421" y="812800"/>
                    <a:pt x="25121" y="807291"/>
                    <a:pt x="15315" y="797485"/>
                  </a:cubicBezTo>
                  <a:cubicBezTo>
                    <a:pt x="5509" y="787679"/>
                    <a:pt x="0" y="774379"/>
                    <a:pt x="0" y="760511"/>
                  </a:cubicBezTo>
                  <a:lnTo>
                    <a:pt x="0" y="52289"/>
                  </a:lnTo>
                  <a:cubicBezTo>
                    <a:pt x="0" y="38421"/>
                    <a:pt x="5509" y="25121"/>
                    <a:pt x="15315" y="15315"/>
                  </a:cubicBezTo>
                  <a:cubicBezTo>
                    <a:pt x="25121" y="5509"/>
                    <a:pt x="38421" y="0"/>
                    <a:pt x="52289" y="0"/>
                  </a:cubicBezTo>
                  <a:close/>
                </a:path>
              </a:pathLst>
            </a:custGeom>
            <a:solidFill>
              <a:srgbClr val="FEDF32"/>
            </a:solidFill>
          </p:spPr>
          <p:txBody>
            <a:bodyPr/>
            <a:lstStyle/>
            <a:p>
              <a:endParaRPr lang="en-GB"/>
            </a:p>
          </p:txBody>
        </p:sp>
        <p:sp>
          <p:nvSpPr>
            <p:cNvPr id="5" name="TextBox 5"/>
            <p:cNvSpPr txBox="1"/>
            <p:nvPr/>
          </p:nvSpPr>
          <p:spPr>
            <a:xfrm>
              <a:off x="0" y="-57150"/>
              <a:ext cx="1876464" cy="869950"/>
            </a:xfrm>
            <a:prstGeom prst="rect">
              <a:avLst/>
            </a:prstGeom>
          </p:spPr>
          <p:txBody>
            <a:bodyPr lIns="50800" tIns="50800" rIns="50800" bIns="50800" rtlCol="0" anchor="ctr"/>
            <a:lstStyle/>
            <a:p>
              <a:pPr>
                <a:lnSpc>
                  <a:spcPts val="3000"/>
                </a:lnSpc>
              </a:pPr>
              <a:r>
                <a:rPr lang="en-US" sz="2000" dirty="0">
                  <a:solidFill>
                    <a:srgbClr val="000000"/>
                  </a:solidFill>
                  <a:latin typeface="ITC Avant Garde Gothic"/>
                </a:rPr>
                <a:t>  Examples of Extreme Right-Wing attacks include:</a:t>
              </a:r>
            </a:p>
            <a:p>
              <a:pPr>
                <a:lnSpc>
                  <a:spcPts val="3000"/>
                </a:lnSpc>
              </a:pPr>
              <a:endParaRPr lang="en-US" sz="2000" dirty="0">
                <a:solidFill>
                  <a:srgbClr val="000000"/>
                </a:solidFill>
                <a:latin typeface="ITC Avant Garde Gothic"/>
              </a:endParaRPr>
            </a:p>
            <a:p>
              <a:pPr marL="388623" lvl="1" indent="-194312">
                <a:lnSpc>
                  <a:spcPts val="2700"/>
                </a:lnSpc>
                <a:buFont typeface="Arial"/>
                <a:buChar char="•"/>
              </a:pPr>
              <a:r>
                <a:rPr lang="en-US" sz="1800" dirty="0">
                  <a:solidFill>
                    <a:srgbClr val="000000"/>
                  </a:solidFill>
                  <a:latin typeface="ITC Avant Garde Gothic"/>
                </a:rPr>
                <a:t>2017 </a:t>
              </a:r>
              <a:r>
                <a:rPr lang="en-US" sz="1800" dirty="0" err="1">
                  <a:solidFill>
                    <a:srgbClr val="000000"/>
                  </a:solidFill>
                  <a:latin typeface="ITC Avant Garde Gothic"/>
                </a:rPr>
                <a:t>Finsbury</a:t>
              </a:r>
              <a:r>
                <a:rPr lang="en-US" sz="1800" dirty="0">
                  <a:solidFill>
                    <a:srgbClr val="000000"/>
                  </a:solidFill>
                  <a:latin typeface="ITC Avant Garde Gothic"/>
                </a:rPr>
                <a:t> Park Attack</a:t>
              </a:r>
            </a:p>
            <a:p>
              <a:pPr marL="388623" lvl="1" indent="-194312">
                <a:lnSpc>
                  <a:spcPts val="2700"/>
                </a:lnSpc>
                <a:buFont typeface="Arial"/>
                <a:buChar char="•"/>
              </a:pPr>
              <a:r>
                <a:rPr lang="en-US" sz="1800" dirty="0">
                  <a:solidFill>
                    <a:srgbClr val="000000"/>
                  </a:solidFill>
                  <a:latin typeface="ITC Avant Garde Gothic"/>
                </a:rPr>
                <a:t>2016 Murder of Jo Cox MP</a:t>
              </a:r>
            </a:p>
            <a:p>
              <a:pPr marL="388623" lvl="1" indent="-194312">
                <a:lnSpc>
                  <a:spcPts val="2700"/>
                </a:lnSpc>
                <a:buFont typeface="Arial"/>
                <a:buChar char="•"/>
              </a:pPr>
              <a:r>
                <a:rPr lang="en-US" sz="1800" dirty="0">
                  <a:solidFill>
                    <a:srgbClr val="000000"/>
                  </a:solidFill>
                  <a:latin typeface="ITC Avant Garde Gothic"/>
                </a:rPr>
                <a:t>2011 Norway Attacks in Oslo</a:t>
              </a:r>
            </a:p>
            <a:p>
              <a:pPr marL="388623" lvl="1" indent="-194312">
                <a:lnSpc>
                  <a:spcPts val="2700"/>
                </a:lnSpc>
                <a:buFont typeface="Arial"/>
                <a:buChar char="•"/>
              </a:pPr>
              <a:r>
                <a:rPr lang="en-US" sz="1800" dirty="0">
                  <a:solidFill>
                    <a:srgbClr val="000000"/>
                  </a:solidFill>
                  <a:latin typeface="ITC Avant Garde Gothic"/>
                </a:rPr>
                <a:t>2019 Christchurch Mosque Shooting in New Zealand</a:t>
              </a:r>
            </a:p>
          </p:txBody>
        </p:sp>
      </p:grpSp>
      <p:sp>
        <p:nvSpPr>
          <p:cNvPr id="6" name="TextBox 6"/>
          <p:cNvSpPr txBox="1"/>
          <p:nvPr/>
        </p:nvSpPr>
        <p:spPr>
          <a:xfrm>
            <a:off x="1028700" y="2926082"/>
            <a:ext cx="7876706" cy="2662007"/>
          </a:xfrm>
          <a:prstGeom prst="rect">
            <a:avLst/>
          </a:prstGeom>
        </p:spPr>
        <p:txBody>
          <a:bodyPr lIns="0" tIns="0" rIns="0" bIns="0" rtlCol="0" anchor="t">
            <a:spAutoFit/>
          </a:bodyPr>
          <a:lstStyle/>
          <a:p>
            <a:pPr algn="l">
              <a:lnSpc>
                <a:spcPts val="3571"/>
              </a:lnSpc>
            </a:pPr>
            <a:r>
              <a:rPr lang="en-US" sz="2381">
                <a:solidFill>
                  <a:srgbClr val="000000"/>
                </a:solidFill>
                <a:latin typeface="ITC Avant Garde Gothic"/>
              </a:rPr>
              <a:t>This category covers sub-ideologies, including Cultural Nationalism, White Nationalism and White Supremacism. These themselves span a range of extreme beliefs such as antisemitism, anti-Islam, neo-Nazi, ethno?nationalism or anti-establishment.</a:t>
            </a:r>
          </a:p>
        </p:txBody>
      </p:sp>
      <p:grpSp>
        <p:nvGrpSpPr>
          <p:cNvPr id="7" name="Group 7">
            <a:extLst>
              <a:ext uri="{C183D7F6-B498-43B3-948B-1728B52AA6E4}">
                <adec:decorative xmlns:adec="http://schemas.microsoft.com/office/drawing/2017/decorative" val="1"/>
              </a:ext>
            </a:extLst>
          </p:cNvPr>
          <p:cNvGrpSpPr/>
          <p:nvPr/>
        </p:nvGrpSpPr>
        <p:grpSpPr>
          <a:xfrm>
            <a:off x="-59468" y="670937"/>
            <a:ext cx="18592798" cy="3375423"/>
            <a:chOff x="0" y="-76200"/>
            <a:chExt cx="4896869" cy="889000"/>
          </a:xfrm>
        </p:grpSpPr>
        <p:sp>
          <p:nvSpPr>
            <p:cNvPr id="8" name="Freeform 8"/>
            <p:cNvSpPr/>
            <p:nvPr/>
          </p:nvSpPr>
          <p:spPr>
            <a:xfrm>
              <a:off x="0" y="9045"/>
              <a:ext cx="4896869" cy="372487"/>
            </a:xfrm>
            <a:custGeom>
              <a:avLst/>
              <a:gdLst/>
              <a:ahLst/>
              <a:cxnLst/>
              <a:rect l="l" t="t" r="r" b="b"/>
              <a:pathLst>
                <a:path w="4816592" h="372487">
                  <a:moveTo>
                    <a:pt x="0" y="0"/>
                  </a:moveTo>
                  <a:lnTo>
                    <a:pt x="4816592" y="0"/>
                  </a:lnTo>
                  <a:lnTo>
                    <a:pt x="4816592" y="372487"/>
                  </a:lnTo>
                  <a:lnTo>
                    <a:pt x="0" y="372487"/>
                  </a:lnTo>
                  <a:close/>
                </a:path>
              </a:pathLst>
            </a:custGeom>
            <a:solidFill>
              <a:srgbClr val="FEDF32"/>
            </a:solidFill>
          </p:spPr>
          <p:txBody>
            <a:bodyPr/>
            <a:lstStyle/>
            <a:p>
              <a:endParaRPr lang="en-GB" dirty="0"/>
            </a:p>
          </p:txBody>
        </p:sp>
        <p:sp>
          <p:nvSpPr>
            <p:cNvPr id="9" name="TextBox 9"/>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sp>
        <p:nvSpPr>
          <p:cNvPr id="11" name="TextBox 10">
            <a:extLst>
              <a:ext uri="{FF2B5EF4-FFF2-40B4-BE49-F238E27FC236}">
                <a16:creationId xmlns:a16="http://schemas.microsoft.com/office/drawing/2014/main" id="{4C14C5E8-9545-B2C5-E5F5-7E46B582638C}"/>
              </a:ext>
            </a:extLst>
          </p:cNvPr>
          <p:cNvSpPr txBox="1">
            <a:spLocks/>
          </p:cNvSpPr>
          <p:nvPr/>
        </p:nvSpPr>
        <p:spPr>
          <a:xfrm>
            <a:off x="1028700" y="1044806"/>
            <a:ext cx="10282485" cy="12287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9600"/>
              </a:lnSpc>
              <a:defRPr/>
            </a:pPr>
            <a:r>
              <a:rPr lang="en-US" sz="8000">
                <a:solidFill>
                  <a:srgbClr val="000000"/>
                </a:solidFill>
                <a:latin typeface="ITC Avant Garde Gothic"/>
                <a:ea typeface="+mn-ea"/>
                <a:cs typeface="+mn-cs"/>
              </a:rPr>
              <a:t>Extreme Right-Wing</a:t>
            </a:r>
            <a:endParaRPr lang="en-US" sz="8000" dirty="0">
              <a:solidFill>
                <a:srgbClr val="000000"/>
              </a:solidFill>
              <a:latin typeface="ITC Avant Garde Gothic"/>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C183D7F6-B498-43B3-948B-1728B52AA6E4}">
                <adec:decorative xmlns:adec="http://schemas.microsoft.com/office/drawing/2017/decorative" val="1"/>
              </a:ext>
            </a:extLst>
          </p:cNvPr>
          <p:cNvPicPr>
            <a:picLocks noChangeAspect="1"/>
          </p:cNvPicPr>
          <p:nvPr/>
        </p:nvPicPr>
        <p:blipFill>
          <a:blip r:embed="rId2"/>
          <a:srcRect l="42956"/>
          <a:stretch>
            <a:fillRect/>
          </a:stretch>
        </p:blipFill>
        <p:spPr>
          <a:xfrm>
            <a:off x="9480401" y="0"/>
            <a:ext cx="8807599" cy="10287000"/>
          </a:xfrm>
          <a:prstGeom prst="rect">
            <a:avLst/>
          </a:prstGeom>
        </p:spPr>
      </p:pic>
      <p:grpSp>
        <p:nvGrpSpPr>
          <p:cNvPr id="3" name="Group 3">
            <a:extLst>
              <a:ext uri="{C183D7F6-B498-43B3-948B-1728B52AA6E4}">
                <adec:decorative xmlns:adec="http://schemas.microsoft.com/office/drawing/2017/decorative" val="1"/>
              </a:ext>
            </a:extLst>
          </p:cNvPr>
          <p:cNvGrpSpPr/>
          <p:nvPr/>
        </p:nvGrpSpPr>
        <p:grpSpPr>
          <a:xfrm>
            <a:off x="1028700" y="6240640"/>
            <a:ext cx="7551063" cy="3303091"/>
            <a:chOff x="0" y="-57150"/>
            <a:chExt cx="1988757" cy="869950"/>
          </a:xfrm>
        </p:grpSpPr>
        <p:sp>
          <p:nvSpPr>
            <p:cNvPr id="4" name="Freeform 4"/>
            <p:cNvSpPr/>
            <p:nvPr/>
          </p:nvSpPr>
          <p:spPr>
            <a:xfrm>
              <a:off x="0" y="0"/>
              <a:ext cx="1988757" cy="812800"/>
            </a:xfrm>
            <a:custGeom>
              <a:avLst/>
              <a:gdLst/>
              <a:ahLst/>
              <a:cxnLst/>
              <a:rect l="l" t="t" r="r" b="b"/>
              <a:pathLst>
                <a:path w="1988757" h="812800">
                  <a:moveTo>
                    <a:pt x="52289" y="0"/>
                  </a:moveTo>
                  <a:lnTo>
                    <a:pt x="1936468" y="0"/>
                  </a:lnTo>
                  <a:cubicBezTo>
                    <a:pt x="1965347" y="0"/>
                    <a:pt x="1988757" y="23411"/>
                    <a:pt x="1988757" y="52289"/>
                  </a:cubicBezTo>
                  <a:lnTo>
                    <a:pt x="1988757" y="760511"/>
                  </a:lnTo>
                  <a:cubicBezTo>
                    <a:pt x="1988757" y="774379"/>
                    <a:pt x="1983249" y="787679"/>
                    <a:pt x="1973442" y="797485"/>
                  </a:cubicBezTo>
                  <a:cubicBezTo>
                    <a:pt x="1963636" y="807291"/>
                    <a:pt x="1950336" y="812800"/>
                    <a:pt x="1936468" y="812800"/>
                  </a:cubicBezTo>
                  <a:lnTo>
                    <a:pt x="52289" y="812800"/>
                  </a:lnTo>
                  <a:cubicBezTo>
                    <a:pt x="38421" y="812800"/>
                    <a:pt x="25121" y="807291"/>
                    <a:pt x="15315" y="797485"/>
                  </a:cubicBezTo>
                  <a:cubicBezTo>
                    <a:pt x="5509" y="787679"/>
                    <a:pt x="0" y="774379"/>
                    <a:pt x="0" y="760511"/>
                  </a:cubicBezTo>
                  <a:lnTo>
                    <a:pt x="0" y="52289"/>
                  </a:lnTo>
                  <a:cubicBezTo>
                    <a:pt x="0" y="38421"/>
                    <a:pt x="5509" y="25121"/>
                    <a:pt x="15315" y="15315"/>
                  </a:cubicBezTo>
                  <a:cubicBezTo>
                    <a:pt x="25121" y="5509"/>
                    <a:pt x="38421" y="0"/>
                    <a:pt x="52289" y="0"/>
                  </a:cubicBezTo>
                  <a:close/>
                </a:path>
              </a:pathLst>
            </a:custGeom>
            <a:solidFill>
              <a:srgbClr val="FEDF32"/>
            </a:solidFill>
          </p:spPr>
          <p:txBody>
            <a:bodyPr/>
            <a:lstStyle/>
            <a:p>
              <a:endParaRPr lang="en-GB"/>
            </a:p>
          </p:txBody>
        </p:sp>
        <p:sp>
          <p:nvSpPr>
            <p:cNvPr id="5" name="TextBox 5"/>
            <p:cNvSpPr txBox="1"/>
            <p:nvPr/>
          </p:nvSpPr>
          <p:spPr>
            <a:xfrm>
              <a:off x="0" y="-57150"/>
              <a:ext cx="1856395" cy="869950"/>
            </a:xfrm>
            <a:prstGeom prst="rect">
              <a:avLst/>
            </a:prstGeom>
          </p:spPr>
          <p:txBody>
            <a:bodyPr lIns="50800" tIns="50800" rIns="50800" bIns="50800" rtlCol="0" anchor="ctr"/>
            <a:lstStyle/>
            <a:p>
              <a:pPr>
                <a:lnSpc>
                  <a:spcPts val="3000"/>
                </a:lnSpc>
              </a:pPr>
              <a:r>
                <a:rPr lang="en-US" sz="2000" dirty="0">
                  <a:solidFill>
                    <a:srgbClr val="000000"/>
                  </a:solidFill>
                  <a:latin typeface="ITC Avant Garde Gothic"/>
                </a:rPr>
                <a:t>  Examples of Islamist Extremist attacks include:</a:t>
              </a:r>
            </a:p>
            <a:p>
              <a:pPr>
                <a:lnSpc>
                  <a:spcPts val="3000"/>
                </a:lnSpc>
              </a:pPr>
              <a:endParaRPr lang="en-US" sz="2000" dirty="0">
                <a:solidFill>
                  <a:srgbClr val="000000"/>
                </a:solidFill>
                <a:latin typeface="ITC Avant Garde Gothic"/>
              </a:endParaRPr>
            </a:p>
            <a:p>
              <a:pPr marL="431802" lvl="1" indent="-215901">
                <a:lnSpc>
                  <a:spcPts val="3000"/>
                </a:lnSpc>
                <a:buFont typeface="Arial"/>
                <a:buChar char="•"/>
              </a:pPr>
              <a:r>
                <a:rPr lang="en-US" sz="2000" dirty="0">
                  <a:solidFill>
                    <a:srgbClr val="000000"/>
                  </a:solidFill>
                  <a:latin typeface="ITC Avant Garde Gothic"/>
                </a:rPr>
                <a:t>2001 9/11 Plane Attacks</a:t>
              </a:r>
            </a:p>
            <a:p>
              <a:pPr marL="431802" lvl="1" indent="-215901">
                <a:lnSpc>
                  <a:spcPts val="3000"/>
                </a:lnSpc>
                <a:buFont typeface="Arial"/>
                <a:buChar char="•"/>
              </a:pPr>
              <a:r>
                <a:rPr lang="en-US" sz="2000" dirty="0">
                  <a:solidFill>
                    <a:srgbClr val="000000"/>
                  </a:solidFill>
                  <a:latin typeface="ITC Avant Garde Gothic"/>
                </a:rPr>
                <a:t>2005 London Transport Bombings</a:t>
              </a:r>
            </a:p>
            <a:p>
              <a:pPr marL="431802" lvl="1" indent="-215901">
                <a:lnSpc>
                  <a:spcPts val="3000"/>
                </a:lnSpc>
                <a:buFont typeface="Arial"/>
                <a:buChar char="•"/>
              </a:pPr>
              <a:r>
                <a:rPr lang="en-US" sz="2000" dirty="0">
                  <a:solidFill>
                    <a:srgbClr val="000000"/>
                  </a:solidFill>
                  <a:latin typeface="ITC Avant Garde Gothic"/>
                </a:rPr>
                <a:t>2017 Manchester Arena Attack</a:t>
              </a:r>
            </a:p>
            <a:p>
              <a:pPr marL="431802" lvl="1" indent="-215901">
                <a:lnSpc>
                  <a:spcPts val="3000"/>
                </a:lnSpc>
                <a:buFont typeface="Arial"/>
                <a:buChar char="•"/>
              </a:pPr>
              <a:r>
                <a:rPr lang="en-US" sz="2000" dirty="0">
                  <a:solidFill>
                    <a:srgbClr val="000000"/>
                  </a:solidFill>
                  <a:latin typeface="ITC Avant Garde Gothic"/>
                </a:rPr>
                <a:t>2019 Sri Lanka Easter Bombing</a:t>
              </a:r>
            </a:p>
          </p:txBody>
        </p:sp>
      </p:grpSp>
      <p:sp>
        <p:nvSpPr>
          <p:cNvPr id="6" name="TextBox 6"/>
          <p:cNvSpPr txBox="1"/>
          <p:nvPr/>
        </p:nvSpPr>
        <p:spPr>
          <a:xfrm>
            <a:off x="1028700" y="2890809"/>
            <a:ext cx="7876706" cy="3003002"/>
          </a:xfrm>
          <a:prstGeom prst="rect">
            <a:avLst/>
          </a:prstGeom>
        </p:spPr>
        <p:txBody>
          <a:bodyPr lIns="0" tIns="0" rIns="0" bIns="0" rtlCol="0" anchor="t">
            <a:spAutoFit/>
          </a:bodyPr>
          <a:lstStyle/>
          <a:p>
            <a:pPr algn="l">
              <a:lnSpc>
                <a:spcPts val="4021"/>
              </a:lnSpc>
            </a:pPr>
            <a:r>
              <a:rPr lang="en-US" sz="2681">
                <a:solidFill>
                  <a:srgbClr val="000000"/>
                </a:solidFill>
                <a:latin typeface="ITC Avant Garde Gothic"/>
              </a:rPr>
              <a:t>Islamist extremist inspired acts of terrorism are perpetrated or inspired by politico-religiously motivated groups or individuals who support and use violence as a means to establish their interpretation of an Islamic society.</a:t>
            </a:r>
          </a:p>
        </p:txBody>
      </p:sp>
      <p:grpSp>
        <p:nvGrpSpPr>
          <p:cNvPr id="7" name="Group 7">
            <a:extLst>
              <a:ext uri="{C183D7F6-B498-43B3-948B-1728B52AA6E4}">
                <adec:decorative xmlns:adec="http://schemas.microsoft.com/office/drawing/2017/decorative" val="1"/>
              </a:ext>
            </a:extLst>
          </p:cNvPr>
          <p:cNvGrpSpPr/>
          <p:nvPr/>
        </p:nvGrpSpPr>
        <p:grpSpPr>
          <a:xfrm>
            <a:off x="-457200" y="912702"/>
            <a:ext cx="18821400" cy="1414287"/>
            <a:chOff x="0" y="0"/>
            <a:chExt cx="4816593" cy="372487"/>
          </a:xfrm>
        </p:grpSpPr>
        <p:sp>
          <p:nvSpPr>
            <p:cNvPr id="8" name="Freeform 8"/>
            <p:cNvSpPr/>
            <p:nvPr/>
          </p:nvSpPr>
          <p:spPr>
            <a:xfrm>
              <a:off x="0" y="0"/>
              <a:ext cx="4816592" cy="372487"/>
            </a:xfrm>
            <a:custGeom>
              <a:avLst/>
              <a:gdLst/>
              <a:ahLst/>
              <a:cxnLst/>
              <a:rect l="l" t="t" r="r" b="b"/>
              <a:pathLst>
                <a:path w="4816592" h="372487">
                  <a:moveTo>
                    <a:pt x="0" y="0"/>
                  </a:moveTo>
                  <a:lnTo>
                    <a:pt x="4816592" y="0"/>
                  </a:lnTo>
                  <a:lnTo>
                    <a:pt x="4816592" y="372487"/>
                  </a:lnTo>
                  <a:lnTo>
                    <a:pt x="0" y="372487"/>
                  </a:lnTo>
                  <a:close/>
                </a:path>
              </a:pathLst>
            </a:custGeom>
            <a:solidFill>
              <a:srgbClr val="FEDF32"/>
            </a:solidFill>
          </p:spPr>
          <p:txBody>
            <a:bodyPr/>
            <a:lstStyle/>
            <a:p>
              <a:endParaRPr lang="en-GB"/>
            </a:p>
          </p:txBody>
        </p:sp>
        <p:sp>
          <p:nvSpPr>
            <p:cNvPr id="9" name="TextBox 9"/>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sp>
        <p:nvSpPr>
          <p:cNvPr id="11" name="TextBox 10">
            <a:extLst>
              <a:ext uri="{FF2B5EF4-FFF2-40B4-BE49-F238E27FC236}">
                <a16:creationId xmlns:a16="http://schemas.microsoft.com/office/drawing/2014/main" id="{852CFD38-F1E4-5F12-2FC6-73E2B9581BFB}"/>
              </a:ext>
            </a:extLst>
          </p:cNvPr>
          <p:cNvSpPr txBox="1">
            <a:spLocks/>
          </p:cNvSpPr>
          <p:nvPr/>
        </p:nvSpPr>
        <p:spPr>
          <a:xfrm>
            <a:off x="1066800" y="995801"/>
            <a:ext cx="10282485" cy="12287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9600"/>
              </a:lnSpc>
              <a:defRPr/>
            </a:pPr>
            <a:r>
              <a:rPr lang="en-US" sz="8000">
                <a:solidFill>
                  <a:srgbClr val="000000"/>
                </a:solidFill>
                <a:latin typeface="ITC Avant Garde Gothic"/>
                <a:ea typeface="+mn-ea"/>
                <a:cs typeface="+mn-cs"/>
              </a:rPr>
              <a:t>Islamist Extremism</a:t>
            </a:r>
            <a:endParaRPr lang="en-US" sz="8000" dirty="0">
              <a:solidFill>
                <a:srgbClr val="000000"/>
              </a:solidFill>
              <a:latin typeface="ITC Avant Garde Gothic"/>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708928"/>
            <a:ext cx="18288000" cy="1414287"/>
            <a:chOff x="0" y="0"/>
            <a:chExt cx="4816593" cy="372487"/>
          </a:xfrm>
        </p:grpSpPr>
        <p:sp>
          <p:nvSpPr>
            <p:cNvPr id="3" name="Freeform 3"/>
            <p:cNvSpPr/>
            <p:nvPr/>
          </p:nvSpPr>
          <p:spPr>
            <a:xfrm>
              <a:off x="0" y="0"/>
              <a:ext cx="4816592" cy="372487"/>
            </a:xfrm>
            <a:custGeom>
              <a:avLst/>
              <a:gdLst/>
              <a:ahLst/>
              <a:cxnLst/>
              <a:rect l="l" t="t" r="r" b="b"/>
              <a:pathLst>
                <a:path w="4816592" h="372487">
                  <a:moveTo>
                    <a:pt x="0" y="0"/>
                  </a:moveTo>
                  <a:lnTo>
                    <a:pt x="4816592" y="0"/>
                  </a:lnTo>
                  <a:lnTo>
                    <a:pt x="4816592" y="372487"/>
                  </a:lnTo>
                  <a:lnTo>
                    <a:pt x="0" y="372487"/>
                  </a:lnTo>
                  <a:close/>
                </a:path>
              </a:pathLst>
            </a:custGeom>
            <a:solidFill>
              <a:srgbClr val="FEDF32"/>
            </a:solidFill>
          </p:spPr>
          <p:txBody>
            <a:bodyPr/>
            <a:lstStyle/>
            <a:p>
              <a:endParaRPr lang="en-GB"/>
            </a:p>
          </p:txBody>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sp>
        <p:nvSpPr>
          <p:cNvPr id="15" name="TextBox 15"/>
          <p:cNvSpPr txBox="1">
            <a:spLocks noGrp="1"/>
          </p:cNvSpPr>
          <p:nvPr>
            <p:ph type="title" idx="4294967295"/>
          </p:nvPr>
        </p:nvSpPr>
        <p:spPr>
          <a:xfrm>
            <a:off x="1028700" y="1028700"/>
            <a:ext cx="16826898" cy="8001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360"/>
              </a:lnSpc>
              <a:spcBef>
                <a:spcPct val="0"/>
              </a:spcBef>
              <a:spcAft>
                <a:spcPts val="0"/>
              </a:spcAft>
              <a:buClrTx/>
              <a:buSzTx/>
              <a:buFontTx/>
              <a:buNone/>
              <a:tabLst/>
              <a:defRPr/>
            </a:pPr>
            <a:r>
              <a:rPr kumimoji="0" lang="en-US" sz="5300" b="0" i="0" u="none" strike="noStrike" kern="1200" cap="none" spc="0" normalizeH="0" baseline="0" noProof="0" dirty="0">
                <a:ln>
                  <a:noFill/>
                </a:ln>
                <a:solidFill>
                  <a:srgbClr val="000000"/>
                </a:solidFill>
                <a:effectLst/>
                <a:uLnTx/>
                <a:uFillTx/>
                <a:latin typeface="ITC Avant Garde Gothic"/>
                <a:ea typeface="+mn-ea"/>
                <a:cs typeface="+mn-cs"/>
              </a:rPr>
              <a:t>Left-Wing, Anarchist and Single-Issue Extremism</a:t>
            </a:r>
          </a:p>
        </p:txBody>
      </p:sp>
      <p:sp>
        <p:nvSpPr>
          <p:cNvPr id="5" name="TextBox 5"/>
          <p:cNvSpPr txBox="1"/>
          <p:nvPr/>
        </p:nvSpPr>
        <p:spPr>
          <a:xfrm>
            <a:off x="1028700" y="2291752"/>
            <a:ext cx="16826898" cy="915122"/>
          </a:xfrm>
          <a:prstGeom prst="rect">
            <a:avLst/>
          </a:prstGeom>
        </p:spPr>
        <p:txBody>
          <a:bodyPr lIns="0" tIns="0" rIns="0" bIns="0" rtlCol="0" anchor="t">
            <a:spAutoFit/>
          </a:bodyPr>
          <a:lstStyle/>
          <a:p>
            <a:pPr algn="l">
              <a:lnSpc>
                <a:spcPts val="3721"/>
              </a:lnSpc>
            </a:pPr>
            <a:r>
              <a:rPr lang="en-US" sz="2481">
                <a:solidFill>
                  <a:srgbClr val="000000"/>
                </a:solidFill>
                <a:latin typeface="ITC Avant Garde Gothic"/>
              </a:rPr>
              <a:t>Also known as LASI Extremism and can include environmentalists, the extreme left-wing, or animal rights movements that advocate violence.</a:t>
            </a:r>
          </a:p>
        </p:txBody>
      </p:sp>
      <p:grpSp>
        <p:nvGrpSpPr>
          <p:cNvPr id="6" name="Group 6">
            <a:extLst>
              <a:ext uri="{C183D7F6-B498-43B3-948B-1728B52AA6E4}">
                <adec:decorative xmlns:adec="http://schemas.microsoft.com/office/drawing/2017/decorative" val="1"/>
              </a:ext>
            </a:extLst>
          </p:cNvPr>
          <p:cNvGrpSpPr/>
          <p:nvPr/>
        </p:nvGrpSpPr>
        <p:grpSpPr>
          <a:xfrm>
            <a:off x="741412" y="3578348"/>
            <a:ext cx="5310245" cy="5679952"/>
            <a:chOff x="-489" y="0"/>
            <a:chExt cx="1398583" cy="1495955"/>
          </a:xfrm>
        </p:grpSpPr>
        <p:sp>
          <p:nvSpPr>
            <p:cNvPr id="7" name="Freeform 7"/>
            <p:cNvSpPr/>
            <p:nvPr/>
          </p:nvSpPr>
          <p:spPr>
            <a:xfrm>
              <a:off x="0" y="0"/>
              <a:ext cx="1398094" cy="1495955"/>
            </a:xfrm>
            <a:custGeom>
              <a:avLst/>
              <a:gdLst/>
              <a:ahLst/>
              <a:cxnLst/>
              <a:rect l="l" t="t" r="r" b="b"/>
              <a:pathLst>
                <a:path w="1398094" h="1495955">
                  <a:moveTo>
                    <a:pt x="74380" y="0"/>
                  </a:moveTo>
                  <a:lnTo>
                    <a:pt x="1323714" y="0"/>
                  </a:lnTo>
                  <a:cubicBezTo>
                    <a:pt x="1364793" y="0"/>
                    <a:pt x="1398094" y="33301"/>
                    <a:pt x="1398094" y="74380"/>
                  </a:cubicBezTo>
                  <a:lnTo>
                    <a:pt x="1398094" y="1421575"/>
                  </a:lnTo>
                  <a:cubicBezTo>
                    <a:pt x="1398094" y="1441301"/>
                    <a:pt x="1390257" y="1460220"/>
                    <a:pt x="1376308" y="1474169"/>
                  </a:cubicBezTo>
                  <a:cubicBezTo>
                    <a:pt x="1362359" y="1488118"/>
                    <a:pt x="1343441" y="1495955"/>
                    <a:pt x="1323714" y="1495955"/>
                  </a:cubicBezTo>
                  <a:lnTo>
                    <a:pt x="74380" y="1495955"/>
                  </a:lnTo>
                  <a:cubicBezTo>
                    <a:pt x="54653" y="1495955"/>
                    <a:pt x="35734" y="1488118"/>
                    <a:pt x="21785" y="1474169"/>
                  </a:cubicBezTo>
                  <a:cubicBezTo>
                    <a:pt x="7836" y="1460220"/>
                    <a:pt x="0" y="1441301"/>
                    <a:pt x="0" y="1421575"/>
                  </a:cubicBezTo>
                  <a:lnTo>
                    <a:pt x="0" y="74380"/>
                  </a:lnTo>
                  <a:cubicBezTo>
                    <a:pt x="0" y="54653"/>
                    <a:pt x="7836" y="35734"/>
                    <a:pt x="21785" y="21785"/>
                  </a:cubicBezTo>
                  <a:cubicBezTo>
                    <a:pt x="35734" y="7836"/>
                    <a:pt x="54653" y="0"/>
                    <a:pt x="74380" y="0"/>
                  </a:cubicBezTo>
                  <a:close/>
                </a:path>
              </a:pathLst>
            </a:custGeom>
            <a:solidFill>
              <a:srgbClr val="000000"/>
            </a:solidFill>
          </p:spPr>
          <p:txBody>
            <a:bodyPr/>
            <a:lstStyle/>
            <a:p>
              <a:endParaRPr lang="en-GB"/>
            </a:p>
          </p:txBody>
        </p:sp>
        <p:sp>
          <p:nvSpPr>
            <p:cNvPr id="8" name="TextBox 8"/>
            <p:cNvSpPr txBox="1"/>
            <p:nvPr/>
          </p:nvSpPr>
          <p:spPr>
            <a:xfrm>
              <a:off x="-489" y="154905"/>
              <a:ext cx="1397605" cy="889000"/>
            </a:xfrm>
            <a:prstGeom prst="rect">
              <a:avLst/>
            </a:prstGeom>
          </p:spPr>
          <p:txBody>
            <a:bodyPr lIns="254000" tIns="254000" rIns="254000" bIns="254000" rtlCol="0" anchor="ctr"/>
            <a:lstStyle/>
            <a:p>
              <a:pPr algn="ctr">
                <a:lnSpc>
                  <a:spcPts val="3749"/>
                </a:lnSpc>
              </a:pPr>
              <a:r>
                <a:rPr lang="en-US" sz="2499" dirty="0">
                  <a:solidFill>
                    <a:srgbClr val="FFFFFF"/>
                  </a:solidFill>
                  <a:latin typeface="ITC Avant Garde Gothic"/>
                </a:rPr>
                <a:t>Extreme Left-Wing: Extremists who believe in using violence and serious criminality to abolish existing systems of Government and replacing them with anarchist, socialist or communist systems.</a:t>
              </a:r>
            </a:p>
          </p:txBody>
        </p:sp>
      </p:grpSp>
      <p:grpSp>
        <p:nvGrpSpPr>
          <p:cNvPr id="9" name="Group 9">
            <a:extLst>
              <a:ext uri="{C183D7F6-B498-43B3-948B-1728B52AA6E4}">
                <adec:decorative xmlns:adec="http://schemas.microsoft.com/office/drawing/2017/decorative" val="1"/>
              </a:ext>
            </a:extLst>
          </p:cNvPr>
          <p:cNvGrpSpPr/>
          <p:nvPr/>
        </p:nvGrpSpPr>
        <p:grpSpPr>
          <a:xfrm>
            <a:off x="6489806" y="3578348"/>
            <a:ext cx="5308388" cy="5679952"/>
            <a:chOff x="0" y="0"/>
            <a:chExt cx="1398094" cy="1495955"/>
          </a:xfrm>
        </p:grpSpPr>
        <p:sp>
          <p:nvSpPr>
            <p:cNvPr id="10" name="Freeform 10"/>
            <p:cNvSpPr/>
            <p:nvPr/>
          </p:nvSpPr>
          <p:spPr>
            <a:xfrm>
              <a:off x="0" y="0"/>
              <a:ext cx="1398094" cy="1495955"/>
            </a:xfrm>
            <a:custGeom>
              <a:avLst/>
              <a:gdLst/>
              <a:ahLst/>
              <a:cxnLst/>
              <a:rect l="l" t="t" r="r" b="b"/>
              <a:pathLst>
                <a:path w="1398094" h="1495955">
                  <a:moveTo>
                    <a:pt x="74380" y="0"/>
                  </a:moveTo>
                  <a:lnTo>
                    <a:pt x="1323714" y="0"/>
                  </a:lnTo>
                  <a:cubicBezTo>
                    <a:pt x="1364793" y="0"/>
                    <a:pt x="1398094" y="33301"/>
                    <a:pt x="1398094" y="74380"/>
                  </a:cubicBezTo>
                  <a:lnTo>
                    <a:pt x="1398094" y="1421575"/>
                  </a:lnTo>
                  <a:cubicBezTo>
                    <a:pt x="1398094" y="1441301"/>
                    <a:pt x="1390257" y="1460220"/>
                    <a:pt x="1376308" y="1474169"/>
                  </a:cubicBezTo>
                  <a:cubicBezTo>
                    <a:pt x="1362359" y="1488118"/>
                    <a:pt x="1343441" y="1495955"/>
                    <a:pt x="1323714" y="1495955"/>
                  </a:cubicBezTo>
                  <a:lnTo>
                    <a:pt x="74380" y="1495955"/>
                  </a:lnTo>
                  <a:cubicBezTo>
                    <a:pt x="54653" y="1495955"/>
                    <a:pt x="35734" y="1488118"/>
                    <a:pt x="21785" y="1474169"/>
                  </a:cubicBezTo>
                  <a:cubicBezTo>
                    <a:pt x="7836" y="1460220"/>
                    <a:pt x="0" y="1441301"/>
                    <a:pt x="0" y="1421575"/>
                  </a:cubicBezTo>
                  <a:lnTo>
                    <a:pt x="0" y="74380"/>
                  </a:lnTo>
                  <a:cubicBezTo>
                    <a:pt x="0" y="54653"/>
                    <a:pt x="7836" y="35734"/>
                    <a:pt x="21785" y="21785"/>
                  </a:cubicBezTo>
                  <a:cubicBezTo>
                    <a:pt x="35734" y="7836"/>
                    <a:pt x="54653" y="0"/>
                    <a:pt x="74380" y="0"/>
                  </a:cubicBezTo>
                  <a:close/>
                </a:path>
              </a:pathLst>
            </a:custGeom>
            <a:solidFill>
              <a:srgbClr val="2527E9"/>
            </a:solidFill>
          </p:spPr>
          <p:txBody>
            <a:bodyPr/>
            <a:lstStyle/>
            <a:p>
              <a:endParaRPr lang="en-GB"/>
            </a:p>
          </p:txBody>
        </p:sp>
        <p:sp>
          <p:nvSpPr>
            <p:cNvPr id="11" name="TextBox 11"/>
            <p:cNvSpPr txBox="1"/>
            <p:nvPr/>
          </p:nvSpPr>
          <p:spPr>
            <a:xfrm>
              <a:off x="0" y="211530"/>
              <a:ext cx="1398094" cy="889000"/>
            </a:xfrm>
            <a:prstGeom prst="rect">
              <a:avLst/>
            </a:prstGeom>
          </p:spPr>
          <p:txBody>
            <a:bodyPr lIns="254000" tIns="254000" rIns="254000" bIns="254000" rtlCol="0" anchor="ctr"/>
            <a:lstStyle/>
            <a:p>
              <a:pPr algn="ctr">
                <a:lnSpc>
                  <a:spcPts val="3749"/>
                </a:lnSpc>
              </a:pPr>
              <a:r>
                <a:rPr lang="en-US" sz="2499" dirty="0">
                  <a:solidFill>
                    <a:srgbClr val="FFFFFF"/>
                  </a:solidFill>
                  <a:latin typeface="ITC Avant Garde Gothic"/>
                </a:rPr>
                <a:t>Anarchist Extremism: Extremists who believe in using violence to replace current systems of Government and law enforcement with a system that </a:t>
              </a:r>
              <a:r>
                <a:rPr lang="en-US" sz="2499" dirty="0" err="1">
                  <a:solidFill>
                    <a:srgbClr val="FFFFFF"/>
                  </a:solidFill>
                  <a:latin typeface="ITC Avant Garde Gothic"/>
                </a:rPr>
                <a:t>prioritises</a:t>
              </a:r>
              <a:r>
                <a:rPr lang="en-US" sz="2499" dirty="0">
                  <a:solidFill>
                    <a:srgbClr val="FFFFFF"/>
                  </a:solidFill>
                  <a:latin typeface="ITC Avant Garde Gothic"/>
                </a:rPr>
                <a:t> complete liberty and individual freedom.</a:t>
              </a:r>
            </a:p>
          </p:txBody>
        </p:sp>
      </p:grpSp>
      <p:grpSp>
        <p:nvGrpSpPr>
          <p:cNvPr id="12" name="Group 12">
            <a:extLst>
              <a:ext uri="{C183D7F6-B498-43B3-948B-1728B52AA6E4}">
                <adec:decorative xmlns:adec="http://schemas.microsoft.com/office/drawing/2017/decorative" val="1"/>
              </a:ext>
            </a:extLst>
          </p:cNvPr>
          <p:cNvGrpSpPr/>
          <p:nvPr/>
        </p:nvGrpSpPr>
        <p:grpSpPr>
          <a:xfrm>
            <a:off x="12230305" y="3578348"/>
            <a:ext cx="5316282" cy="5679952"/>
            <a:chOff x="-2079" y="0"/>
            <a:chExt cx="1400173" cy="1495955"/>
          </a:xfrm>
        </p:grpSpPr>
        <p:sp>
          <p:nvSpPr>
            <p:cNvPr id="13" name="Freeform 13"/>
            <p:cNvSpPr/>
            <p:nvPr/>
          </p:nvSpPr>
          <p:spPr>
            <a:xfrm>
              <a:off x="0" y="0"/>
              <a:ext cx="1398094" cy="1495955"/>
            </a:xfrm>
            <a:custGeom>
              <a:avLst/>
              <a:gdLst/>
              <a:ahLst/>
              <a:cxnLst/>
              <a:rect l="l" t="t" r="r" b="b"/>
              <a:pathLst>
                <a:path w="1398094" h="1495955">
                  <a:moveTo>
                    <a:pt x="74380" y="0"/>
                  </a:moveTo>
                  <a:lnTo>
                    <a:pt x="1323714" y="0"/>
                  </a:lnTo>
                  <a:cubicBezTo>
                    <a:pt x="1364793" y="0"/>
                    <a:pt x="1398094" y="33301"/>
                    <a:pt x="1398094" y="74380"/>
                  </a:cubicBezTo>
                  <a:lnTo>
                    <a:pt x="1398094" y="1421575"/>
                  </a:lnTo>
                  <a:cubicBezTo>
                    <a:pt x="1398094" y="1441301"/>
                    <a:pt x="1390257" y="1460220"/>
                    <a:pt x="1376308" y="1474169"/>
                  </a:cubicBezTo>
                  <a:cubicBezTo>
                    <a:pt x="1362359" y="1488118"/>
                    <a:pt x="1343441" y="1495955"/>
                    <a:pt x="1323714" y="1495955"/>
                  </a:cubicBezTo>
                  <a:lnTo>
                    <a:pt x="74380" y="1495955"/>
                  </a:lnTo>
                  <a:cubicBezTo>
                    <a:pt x="54653" y="1495955"/>
                    <a:pt x="35734" y="1488118"/>
                    <a:pt x="21785" y="1474169"/>
                  </a:cubicBezTo>
                  <a:cubicBezTo>
                    <a:pt x="7836" y="1460220"/>
                    <a:pt x="0" y="1441301"/>
                    <a:pt x="0" y="1421575"/>
                  </a:cubicBezTo>
                  <a:lnTo>
                    <a:pt x="0" y="74380"/>
                  </a:lnTo>
                  <a:cubicBezTo>
                    <a:pt x="0" y="54653"/>
                    <a:pt x="7836" y="35734"/>
                    <a:pt x="21785" y="21785"/>
                  </a:cubicBezTo>
                  <a:cubicBezTo>
                    <a:pt x="35734" y="7836"/>
                    <a:pt x="54653" y="0"/>
                    <a:pt x="74380" y="0"/>
                  </a:cubicBezTo>
                  <a:close/>
                </a:path>
              </a:pathLst>
            </a:custGeom>
            <a:solidFill>
              <a:srgbClr val="E64134"/>
            </a:solidFill>
          </p:spPr>
          <p:txBody>
            <a:bodyPr/>
            <a:lstStyle/>
            <a:p>
              <a:endParaRPr lang="en-GB"/>
            </a:p>
          </p:txBody>
        </p:sp>
        <p:sp>
          <p:nvSpPr>
            <p:cNvPr id="14" name="TextBox 14"/>
            <p:cNvSpPr txBox="1"/>
            <p:nvPr/>
          </p:nvSpPr>
          <p:spPr>
            <a:xfrm>
              <a:off x="-2079" y="7842"/>
              <a:ext cx="1397605" cy="889000"/>
            </a:xfrm>
            <a:prstGeom prst="rect">
              <a:avLst/>
            </a:prstGeom>
          </p:spPr>
          <p:txBody>
            <a:bodyPr lIns="254000" tIns="254000" rIns="254000" bIns="254000" rtlCol="0" anchor="ctr"/>
            <a:lstStyle/>
            <a:p>
              <a:pPr algn="ctr">
                <a:lnSpc>
                  <a:spcPts val="3749"/>
                </a:lnSpc>
              </a:pPr>
              <a:r>
                <a:rPr lang="en-US" sz="2499" dirty="0">
                  <a:solidFill>
                    <a:srgbClr val="FFFFFF"/>
                  </a:solidFill>
                  <a:latin typeface="ITC Avant Garde Gothic"/>
                </a:rPr>
                <a:t>Single-Issue Extremism: Extremists who endorse violence and serious criminality focused on a specific topic, such as animal rights.</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012230" y="1028700"/>
            <a:ext cx="16247070" cy="6754490"/>
            <a:chOff x="0" y="0"/>
            <a:chExt cx="4279064" cy="1778960"/>
          </a:xfrm>
        </p:grpSpPr>
        <p:sp>
          <p:nvSpPr>
            <p:cNvPr id="3" name="Freeform 3"/>
            <p:cNvSpPr/>
            <p:nvPr/>
          </p:nvSpPr>
          <p:spPr>
            <a:xfrm>
              <a:off x="0" y="0"/>
              <a:ext cx="4279064" cy="1778960"/>
            </a:xfrm>
            <a:custGeom>
              <a:avLst/>
              <a:gdLst/>
              <a:ahLst/>
              <a:cxnLst/>
              <a:rect l="l" t="t" r="r" b="b"/>
              <a:pathLst>
                <a:path w="4279064" h="1778960">
                  <a:moveTo>
                    <a:pt x="24302" y="0"/>
                  </a:moveTo>
                  <a:lnTo>
                    <a:pt x="4254762" y="0"/>
                  </a:lnTo>
                  <a:cubicBezTo>
                    <a:pt x="4261207" y="0"/>
                    <a:pt x="4267388" y="2560"/>
                    <a:pt x="4271946" y="7118"/>
                  </a:cubicBezTo>
                  <a:cubicBezTo>
                    <a:pt x="4276503" y="11675"/>
                    <a:pt x="4279064" y="17857"/>
                    <a:pt x="4279064" y="24302"/>
                  </a:cubicBezTo>
                  <a:lnTo>
                    <a:pt x="4279064" y="1754658"/>
                  </a:lnTo>
                  <a:cubicBezTo>
                    <a:pt x="4279064" y="1768080"/>
                    <a:pt x="4268183" y="1778960"/>
                    <a:pt x="4254762" y="1778960"/>
                  </a:cubicBezTo>
                  <a:lnTo>
                    <a:pt x="24302" y="1778960"/>
                  </a:lnTo>
                  <a:cubicBezTo>
                    <a:pt x="17857" y="1778960"/>
                    <a:pt x="11675" y="1776400"/>
                    <a:pt x="7118" y="1771842"/>
                  </a:cubicBezTo>
                  <a:cubicBezTo>
                    <a:pt x="2560" y="1767285"/>
                    <a:pt x="0" y="1761103"/>
                    <a:pt x="0" y="1754658"/>
                  </a:cubicBezTo>
                  <a:lnTo>
                    <a:pt x="0" y="24302"/>
                  </a:lnTo>
                  <a:cubicBezTo>
                    <a:pt x="0" y="17857"/>
                    <a:pt x="2560" y="11675"/>
                    <a:pt x="7118" y="7118"/>
                  </a:cubicBezTo>
                  <a:cubicBezTo>
                    <a:pt x="11675" y="2560"/>
                    <a:pt x="17857" y="0"/>
                    <a:pt x="24302" y="0"/>
                  </a:cubicBezTo>
                  <a:close/>
                </a:path>
              </a:pathLst>
            </a:custGeom>
            <a:solidFill>
              <a:srgbClr val="E64134"/>
            </a:solidFill>
          </p:spPr>
          <p:txBody>
            <a:bodyPr/>
            <a:lstStyle/>
            <a:p>
              <a:endParaRPr lang="en-GB"/>
            </a:p>
          </p:txBody>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sp>
        <p:nvSpPr>
          <p:cNvPr id="5" name="TextBox 5"/>
          <p:cNvSpPr txBox="1">
            <a:spLocks noGrp="1"/>
          </p:cNvSpPr>
          <p:nvPr>
            <p:ph type="title" idx="4294967295"/>
          </p:nvPr>
        </p:nvSpPr>
        <p:spPr>
          <a:xfrm>
            <a:off x="2058168" y="2362448"/>
            <a:ext cx="13649282" cy="6381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5040"/>
              </a:lnSpc>
              <a:spcBef>
                <a:spcPct val="0"/>
              </a:spcBef>
              <a:spcAft>
                <a:spcPts val="0"/>
              </a:spcAft>
              <a:buClrTx/>
              <a:buSzTx/>
              <a:buFontTx/>
              <a:buNone/>
              <a:tabLst/>
              <a:defRPr/>
            </a:pPr>
            <a:r>
              <a:rPr kumimoji="0" lang="en-US" sz="4200" b="0" i="0" u="none" strike="noStrike" kern="1200" cap="none" spc="0" normalizeH="0" baseline="0" noProof="0" dirty="0">
                <a:ln>
                  <a:noFill/>
                </a:ln>
                <a:solidFill>
                  <a:srgbClr val="FFFFFF"/>
                </a:solidFill>
                <a:effectLst/>
                <a:uLnTx/>
                <a:uFillTx/>
                <a:latin typeface="ITC Avant Garde Gothic"/>
                <a:ea typeface="+mn-ea"/>
                <a:cs typeface="+mn-cs"/>
              </a:rPr>
              <a:t>Mixed, Unstable, and Unclear (MUU) Ideologies</a:t>
            </a:r>
          </a:p>
        </p:txBody>
      </p:sp>
      <p:sp>
        <p:nvSpPr>
          <p:cNvPr id="6" name="TextBox 6"/>
          <p:cNvSpPr txBox="1"/>
          <p:nvPr/>
        </p:nvSpPr>
        <p:spPr>
          <a:xfrm>
            <a:off x="1464860" y="3990844"/>
            <a:ext cx="15341811" cy="3248025"/>
          </a:xfrm>
          <a:prstGeom prst="rect">
            <a:avLst/>
          </a:prstGeom>
        </p:spPr>
        <p:txBody>
          <a:bodyPr lIns="0" tIns="0" rIns="0" bIns="0" rtlCol="0" anchor="t">
            <a:spAutoFit/>
          </a:bodyPr>
          <a:lstStyle/>
          <a:p>
            <a:pPr algn="ctr">
              <a:lnSpc>
                <a:spcPts val="3749"/>
              </a:lnSpc>
            </a:pPr>
            <a:r>
              <a:rPr lang="en-US" sz="2499">
                <a:solidFill>
                  <a:srgbClr val="FFFFFF"/>
                </a:solidFill>
                <a:latin typeface="ITC Avant Garde Gothic"/>
              </a:rPr>
              <a:t>Mixed - ideology presented invovles a combination of elements from multiple forms of extremist ideologies.</a:t>
            </a:r>
          </a:p>
          <a:p>
            <a:pPr algn="ctr">
              <a:lnSpc>
                <a:spcPts val="3749"/>
              </a:lnSpc>
            </a:pPr>
            <a:endParaRPr lang="en-US" sz="2499">
              <a:solidFill>
                <a:srgbClr val="FFFFFF"/>
              </a:solidFill>
              <a:latin typeface="ITC Avant Garde Gothic"/>
            </a:endParaRPr>
          </a:p>
          <a:p>
            <a:pPr algn="ctr">
              <a:lnSpc>
                <a:spcPts val="3749"/>
              </a:lnSpc>
            </a:pPr>
            <a:r>
              <a:rPr lang="en-US" sz="2499">
                <a:solidFill>
                  <a:srgbClr val="FFFFFF"/>
                </a:solidFill>
                <a:latin typeface="ITC Avant Garde Gothic"/>
              </a:rPr>
              <a:t>Unstable - shifts between different ideologies.</a:t>
            </a:r>
          </a:p>
          <a:p>
            <a:pPr algn="ctr">
              <a:lnSpc>
                <a:spcPts val="3749"/>
              </a:lnSpc>
            </a:pPr>
            <a:endParaRPr lang="en-US" sz="2499">
              <a:solidFill>
                <a:srgbClr val="FFFFFF"/>
              </a:solidFill>
              <a:latin typeface="ITC Avant Garde Gothic"/>
            </a:endParaRPr>
          </a:p>
          <a:p>
            <a:pPr marL="0" lvl="0" indent="0" algn="ctr">
              <a:lnSpc>
                <a:spcPts val="3749"/>
              </a:lnSpc>
              <a:spcBef>
                <a:spcPct val="0"/>
              </a:spcBef>
            </a:pPr>
            <a:r>
              <a:rPr lang="en-US" sz="2499">
                <a:solidFill>
                  <a:srgbClr val="FFFFFF"/>
                </a:solidFill>
                <a:latin typeface="ITC Avant Garde Gothic"/>
              </a:rPr>
              <a:t>Unclear - individual does not present a coherent ideology yet may still be vulnerable to being drawn into terrorism.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DF3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7168671"/>
            <a:ext cx="18288000" cy="1610744"/>
            <a:chOff x="0" y="0"/>
            <a:chExt cx="4816593" cy="424229"/>
          </a:xfrm>
        </p:grpSpPr>
        <p:sp>
          <p:nvSpPr>
            <p:cNvPr id="3" name="Freeform 3"/>
            <p:cNvSpPr/>
            <p:nvPr/>
          </p:nvSpPr>
          <p:spPr>
            <a:xfrm>
              <a:off x="0" y="0"/>
              <a:ext cx="4816592" cy="424229"/>
            </a:xfrm>
            <a:custGeom>
              <a:avLst/>
              <a:gdLst/>
              <a:ahLst/>
              <a:cxnLst/>
              <a:rect l="l" t="t" r="r" b="b"/>
              <a:pathLst>
                <a:path w="4816592" h="424229">
                  <a:moveTo>
                    <a:pt x="0" y="0"/>
                  </a:moveTo>
                  <a:lnTo>
                    <a:pt x="4816592" y="0"/>
                  </a:lnTo>
                  <a:lnTo>
                    <a:pt x="4816592" y="424229"/>
                  </a:lnTo>
                  <a:lnTo>
                    <a:pt x="0" y="424229"/>
                  </a:lnTo>
                  <a:close/>
                </a:path>
              </a:pathLst>
            </a:custGeom>
            <a:solidFill>
              <a:srgbClr val="FFFFFF"/>
            </a:solidFill>
          </p:spPr>
          <p:txBody>
            <a:bodyPr/>
            <a:lstStyle/>
            <a:p>
              <a:endParaRPr lang="en-GB"/>
            </a:p>
          </p:txBody>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sp>
        <p:nvSpPr>
          <p:cNvPr id="5" name="TextBox 5"/>
          <p:cNvSpPr txBox="1">
            <a:spLocks noGrp="1"/>
          </p:cNvSpPr>
          <p:nvPr>
            <p:ph type="title" idx="4294967295"/>
          </p:nvPr>
        </p:nvSpPr>
        <p:spPr>
          <a:xfrm>
            <a:off x="670824" y="7321580"/>
            <a:ext cx="14499796" cy="13049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320"/>
              </a:lnSpc>
              <a:spcBef>
                <a:spcPct val="0"/>
              </a:spcBef>
              <a:spcAft>
                <a:spcPts val="0"/>
              </a:spcAft>
              <a:buClrTx/>
              <a:buSzTx/>
              <a:buFontTx/>
              <a:buNone/>
              <a:tabLst/>
              <a:defRPr/>
            </a:pPr>
            <a:r>
              <a:rPr kumimoji="0" lang="en-US" sz="8600" b="0" i="0" u="none" strike="noStrike" kern="1200" cap="none" spc="0" normalizeH="0" baseline="0" noProof="0" dirty="0">
                <a:ln>
                  <a:noFill/>
                </a:ln>
                <a:solidFill>
                  <a:srgbClr val="000000"/>
                </a:solidFill>
                <a:effectLst/>
                <a:uLnTx/>
                <a:uFillTx/>
                <a:latin typeface="ITC Avant Garde Gothic"/>
                <a:ea typeface="+mn-ea"/>
                <a:cs typeface="+mn-cs"/>
              </a:rPr>
              <a:t>Prevent and Channel</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TotalTime>
  <Words>2398</Words>
  <Application>Microsoft Office PowerPoint</Application>
  <PresentationFormat>Custom</PresentationFormat>
  <Paragraphs>229</Paragraphs>
  <Slides>31</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ITC Avant Garde Gothic</vt:lpstr>
      <vt:lpstr>League Spartan</vt:lpstr>
      <vt:lpstr>Arial</vt:lpstr>
      <vt:lpstr>Calibri</vt:lpstr>
      <vt:lpstr>Office Theme</vt:lpstr>
      <vt:lpstr>Prevent and Countering Extremism in Young People</vt:lpstr>
      <vt:lpstr>Why is this relevant to you?</vt:lpstr>
      <vt:lpstr>Definitions and Key Terms</vt:lpstr>
      <vt:lpstr>Talking about and promoting these values is encouraged in education settings as this helps to build resilience to radicalisation in young people.</vt:lpstr>
      <vt:lpstr>PowerPoint Presentation</vt:lpstr>
      <vt:lpstr>PowerPoint Presentation</vt:lpstr>
      <vt:lpstr>Left-Wing, Anarchist and Single-Issue Extremism</vt:lpstr>
      <vt:lpstr>Mixed, Unstable, and Unclear (MUU) Ideologies</vt:lpstr>
      <vt:lpstr>Prevent and Channel</vt:lpstr>
      <vt:lpstr>What is Prevent?</vt:lpstr>
      <vt:lpstr>Prevent objectives</vt:lpstr>
      <vt:lpstr>What is Channel?</vt:lpstr>
      <vt:lpstr>The Channel Process</vt:lpstr>
      <vt:lpstr>What kind of support does Channel offer?</vt:lpstr>
      <vt:lpstr>Did you know?  Between April 2021 and March 2022...</vt:lpstr>
      <vt:lpstr>Indicators and Factors</vt:lpstr>
      <vt:lpstr>Warning Signs</vt:lpstr>
      <vt:lpstr>Warning Signs</vt:lpstr>
      <vt:lpstr>The Online Space</vt:lpstr>
      <vt:lpstr>Warning Signs  The Online Space  Possible indicators that a young person has been or is being radicalised include...</vt:lpstr>
      <vt:lpstr>Going Too Far?</vt:lpstr>
      <vt:lpstr>Susceptibility</vt:lpstr>
      <vt:lpstr>Practical Tips and Guidance</vt:lpstr>
      <vt:lpstr>PowerPoint Presentation</vt:lpstr>
      <vt:lpstr>Starting Conversations</vt:lpstr>
      <vt:lpstr>Starting Conversations</vt:lpstr>
      <vt:lpstr>Let's Discuss</vt:lpstr>
      <vt:lpstr>Further Guidance, Resources, and Support</vt:lpstr>
      <vt:lpstr>Guidance</vt:lpstr>
      <vt:lpstr>Resources</vt:lpstr>
      <vt:lpstr>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Parents' slide deck</dc:title>
  <dc:creator>Sam Wright</dc:creator>
  <cp:lastModifiedBy>Sam Wright</cp:lastModifiedBy>
  <cp:revision>3</cp:revision>
  <dcterms:created xsi:type="dcterms:W3CDTF">2006-08-16T00:00:00Z</dcterms:created>
  <dcterms:modified xsi:type="dcterms:W3CDTF">2024-01-10T22:28:42Z</dcterms:modified>
  <dc:identifier>DAFVNkHEKHY</dc:identifier>
</cp:coreProperties>
</file>