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sldIdLst>
    <p:sldId id="256" r:id="rId5"/>
    <p:sldId id="258" r:id="rId6"/>
    <p:sldId id="259" r:id="rId7"/>
    <p:sldId id="261" r:id="rId8"/>
    <p:sldId id="282" r:id="rId9"/>
    <p:sldId id="270" r:id="rId10"/>
    <p:sldId id="276" r:id="rId11"/>
    <p:sldId id="260" r:id="rId12"/>
    <p:sldId id="281" r:id="rId13"/>
    <p:sldId id="278" r:id="rId14"/>
    <p:sldId id="284" r:id="rId15"/>
    <p:sldId id="277" r:id="rId16"/>
    <p:sldId id="268" r:id="rId17"/>
    <p:sldId id="269" r:id="rId18"/>
    <p:sldId id="274" r:id="rId19"/>
    <p:sldId id="275" r:id="rId20"/>
    <p:sldId id="271" r:id="rId21"/>
    <p:sldId id="279" r:id="rId22"/>
    <p:sldId id="272" r:id="rId23"/>
    <p:sldId id="273" r:id="rId24"/>
    <p:sldId id="280" r:id="rId25"/>
    <p:sldId id="267" r:id="rId26"/>
    <p:sldId id="283" r:id="rId2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E1C01-EA92-5AA3-BC85-B10CFA320C40}" v="252" dt="2025-06-03T07:29:15.404"/>
    <p1510:client id="{5456B024-4757-39B6-B68F-D91E16DD49C4}" v="38" dt="2025-06-03T14:21:09.331"/>
    <p1510:client id="{620692E7-E3ED-5D39-86E1-E2DF3FC9664A}" v="78" dt="2025-06-04T07:34:38.205"/>
    <p1510:client id="{6EB8F452-1953-8884-801E-026BF3830545}" v="3738" dt="2025-06-04T00:19:56.202"/>
    <p1510:client id="{76331D75-3F14-1D85-8CA3-A4F583F2D993}" v="1071" dt="2025-06-04T15:02:05.109"/>
    <p1510:client id="{B44A4154-DDE5-9986-D25D-9597D46136BD}" v="135" dt="2025-06-03T15:44:14.960"/>
    <p1510:client id="{CE3AED92-9050-BD6D-D7B0-615944680731}" v="498" dt="2025-06-04T08:46:00.454"/>
    <p1510:client id="{D5552BAB-A35D-0415-7086-DF9899E44EE5}" v="1137" dt="2025-06-03T13:52:58.669"/>
    <p1510:client id="{FA388099-93FE-206B-D686-EA1482B6EE69}" v="5" dt="2025-06-03T14:50:54.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dirty="0"/>
              <a:pPr algn="r"/>
              <a:t>6/5/2025</a:t>
            </a:fld>
            <a:endParaRPr lang="en-US"/>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78008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71253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dirty="0"/>
              <a:pPr algn="r"/>
              <a:t>6/5/2025</a:t>
            </a:fld>
            <a:endParaRPr lang="en-US"/>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247174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122179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75377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324923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7056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112911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273383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602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noChangeAspect="1"/>
          </p:cNvSpPr>
          <p:nvPr>
            <p:ph type="pic" idx="1"/>
          </p:nvPr>
        </p:nvSpPr>
        <p:spPr>
          <a:xfrm>
            <a:off x="0" y="2267712"/>
            <a:ext cx="6571469" cy="4590288"/>
          </a:xfrm>
          <a:solidFill>
            <a:schemeClr val="bg1">
              <a:lumMod val="85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dirty="0"/>
              <a:pPr algn="r"/>
              <a:t>6/5/2025</a:t>
            </a:fld>
            <a:endParaRPr lang="en-US"/>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dirty="0"/>
              <a:pPr algn="l"/>
              <a:t>‹#›</a:t>
            </a:fld>
            <a:endParaRPr lang="en-US"/>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060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dirty="0"/>
              <a:pPr algn="r"/>
              <a:t>6/5/2025</a:t>
            </a:fld>
            <a:endParaRPr lang="en-US" spc="5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dirty="0"/>
              <a:pPr algn="l"/>
              <a:t>‹#›</a:t>
            </a:fld>
            <a:endParaRPr lang="en-US"/>
          </a:p>
        </p:txBody>
      </p:sp>
    </p:spTree>
    <p:extLst>
      <p:ext uri="{BB962C8B-B14F-4D97-AF65-F5344CB8AC3E}">
        <p14:creationId xmlns:p14="http://schemas.microsoft.com/office/powerpoint/2010/main" val="186268116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sv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qualifications.pearson.com/en/qualifications/edexcel-gcses/history-2016.coursematerials.html" TargetMode="External"/><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6.sv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9.sv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4.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6.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0.jpe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62.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qa.org.uk/subjects/citizenship-studies/gcse/citizenship-studies-8100/specification"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9740" y="1010008"/>
            <a:ext cx="5591047" cy="2201534"/>
          </a:xfrm>
        </p:spPr>
        <p:txBody>
          <a:bodyPr>
            <a:normAutofit/>
          </a:bodyPr>
          <a:lstStyle/>
          <a:p>
            <a:r>
              <a:rPr lang="en-GB" sz="5800"/>
              <a:t>Centre Academy London </a:t>
            </a:r>
          </a:p>
        </p:txBody>
      </p:sp>
      <p:sp>
        <p:nvSpPr>
          <p:cNvPr id="3" name="Subtitle 2"/>
          <p:cNvSpPr>
            <a:spLocks noGrp="1"/>
          </p:cNvSpPr>
          <p:nvPr>
            <p:ph type="subTitle" idx="1"/>
          </p:nvPr>
        </p:nvSpPr>
        <p:spPr>
          <a:xfrm>
            <a:off x="499741" y="5000480"/>
            <a:ext cx="6502032" cy="972532"/>
          </a:xfrm>
        </p:spPr>
        <p:txBody>
          <a:bodyPr anchor="t">
            <a:noAutofit/>
          </a:bodyPr>
          <a:lstStyle/>
          <a:p>
            <a:r>
              <a:rPr lang="en-GB" sz="6600"/>
              <a:t>Options evening</a:t>
            </a:r>
          </a:p>
        </p:txBody>
      </p:sp>
      <p:pic>
        <p:nvPicPr>
          <p:cNvPr id="5" name="Picture 4" descr="Centre Academy">
            <a:extLst>
              <a:ext uri="{FF2B5EF4-FFF2-40B4-BE49-F238E27FC236}">
                <a16:creationId xmlns:a16="http://schemas.microsoft.com/office/drawing/2014/main" id="{DE9847AB-A440-04D8-8A56-97C1EF37A1A3}"/>
              </a:ext>
            </a:extLst>
          </p:cNvPr>
          <p:cNvPicPr>
            <a:picLocks noChangeAspect="1"/>
          </p:cNvPicPr>
          <p:nvPr/>
        </p:nvPicPr>
        <p:blipFill>
          <a:blip r:embed="rId2"/>
          <a:stretch>
            <a:fillRect/>
          </a:stretch>
        </p:blipFill>
        <p:spPr>
          <a:xfrm>
            <a:off x="190050" y="197239"/>
            <a:ext cx="1000125" cy="1000125"/>
          </a:xfrm>
          <a:prstGeom prst="rect">
            <a:avLst/>
          </a:prstGeom>
        </p:spPr>
      </p:pic>
      <p:pic>
        <p:nvPicPr>
          <p:cNvPr id="8" name="Picture 7" descr="School subjects icons Royalty Free Vector Image">
            <a:extLst>
              <a:ext uri="{FF2B5EF4-FFF2-40B4-BE49-F238E27FC236}">
                <a16:creationId xmlns:a16="http://schemas.microsoft.com/office/drawing/2014/main" id="{C1D645BF-CE19-1707-D966-7DF28F8EF553}"/>
              </a:ext>
            </a:extLst>
          </p:cNvPr>
          <p:cNvPicPr>
            <a:picLocks noChangeAspect="1"/>
          </p:cNvPicPr>
          <p:nvPr/>
        </p:nvPicPr>
        <p:blipFill>
          <a:blip r:embed="rId3"/>
          <a:srcRect r="-258" b="7617"/>
          <a:stretch>
            <a:fillRect/>
          </a:stretch>
        </p:blipFill>
        <p:spPr>
          <a:xfrm>
            <a:off x="8080793" y="10781"/>
            <a:ext cx="4110523" cy="419944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A365C-58DC-C03C-B2A0-34FE6E81C771}"/>
            </a:ext>
          </a:extLst>
        </p:cNvPr>
        <p:cNvGrpSpPr/>
        <p:nvPr/>
      </p:nvGrpSpPr>
      <p:grpSpPr>
        <a:xfrm>
          <a:off x="0" y="0"/>
          <a:ext cx="0" cy="0"/>
          <a:chOff x="0" y="0"/>
          <a:chExt cx="0" cy="0"/>
        </a:xfrm>
      </p:grpSpPr>
      <p:pic>
        <p:nvPicPr>
          <p:cNvPr id="6" name="Content Placeholder 5" descr="A book cover with a light bulb and icons&#10;&#10;AI-generated content may be incorrect.">
            <a:extLst>
              <a:ext uri="{FF2B5EF4-FFF2-40B4-BE49-F238E27FC236}">
                <a16:creationId xmlns:a16="http://schemas.microsoft.com/office/drawing/2014/main" id="{C06C0549-A637-8B3C-7552-B041F770E269}"/>
              </a:ext>
            </a:extLst>
          </p:cNvPr>
          <p:cNvPicPr>
            <a:picLocks noGrp="1" noChangeAspect="1"/>
          </p:cNvPicPr>
          <p:nvPr>
            <p:ph type="pic" idx="1"/>
          </p:nvPr>
        </p:nvPicPr>
        <p:blipFill>
          <a:blip r:embed="rId2"/>
          <a:stretch/>
        </p:blipFill>
        <p:spPr>
          <a:xfrm>
            <a:off x="1666903" y="2267712"/>
            <a:ext cx="3237663" cy="4590288"/>
          </a:xfrm>
          <a:noFill/>
        </p:spPr>
      </p:pic>
      <p:sp>
        <p:nvSpPr>
          <p:cNvPr id="11" name="Text Placeholder 2">
            <a:extLst>
              <a:ext uri="{FF2B5EF4-FFF2-40B4-BE49-F238E27FC236}">
                <a16:creationId xmlns:a16="http://schemas.microsoft.com/office/drawing/2014/main" id="{8B04F7B6-4823-2944-7A0D-347DEA326477}"/>
              </a:ext>
            </a:extLst>
          </p:cNvPr>
          <p:cNvSpPr>
            <a:spLocks noGrp="1"/>
          </p:cNvSpPr>
          <p:nvPr>
            <p:ph type="body" sz="half" idx="2"/>
          </p:nvPr>
        </p:nvSpPr>
        <p:spPr>
          <a:xfrm>
            <a:off x="5185295" y="2554134"/>
            <a:ext cx="4620385" cy="2988474"/>
          </a:xfrm>
        </p:spPr>
        <p:txBody>
          <a:bodyPr vert="horz" lIns="91440" tIns="45720" rIns="91440" bIns="45720" rtlCol="0" anchor="t">
            <a:noAutofit/>
          </a:bodyPr>
          <a:lstStyle/>
          <a:p>
            <a:r>
              <a:rPr lang="en-US" sz="1400" b="1">
                <a:solidFill>
                  <a:srgbClr val="141414"/>
                </a:solidFill>
                <a:ea typeface="+mn-lt"/>
                <a:cs typeface="+mn-lt"/>
              </a:rPr>
              <a:t>Qualification summary:</a:t>
            </a:r>
            <a:endParaRPr lang="en-US" sz="1400">
              <a:ea typeface="+mn-lt"/>
              <a:cs typeface="+mn-lt"/>
            </a:endParaRPr>
          </a:p>
          <a:p>
            <a:r>
              <a:rPr lang="en-US" sz="1400">
                <a:solidFill>
                  <a:srgbClr val="141414"/>
                </a:solidFill>
                <a:ea typeface="+mn-lt"/>
                <a:cs typeface="+mn-lt"/>
              </a:rPr>
              <a:t>Qualification type: </a:t>
            </a:r>
            <a:r>
              <a:rPr lang="en-US" sz="1400" b="1">
                <a:solidFill>
                  <a:srgbClr val="141414"/>
                </a:solidFill>
                <a:ea typeface="+mn-lt"/>
                <a:cs typeface="+mn-lt"/>
              </a:rPr>
              <a:t>Functional Skills</a:t>
            </a:r>
            <a:br>
              <a:rPr lang="en-US" sz="1400" b="1">
                <a:ea typeface="+mn-lt"/>
                <a:cs typeface="+mn-lt"/>
              </a:rPr>
            </a:br>
            <a:r>
              <a:rPr lang="en-US" sz="1400" b="1">
                <a:solidFill>
                  <a:srgbClr val="141414"/>
                </a:solidFill>
                <a:ea typeface="+mn-lt"/>
                <a:cs typeface="+mn-lt"/>
              </a:rPr>
              <a:t>Qualification title: Pearson Edexcel Digital Functional Skills qualification at Entry Level 3</a:t>
            </a:r>
            <a:br>
              <a:rPr lang="en-US" sz="1400" b="1">
                <a:ea typeface="+mn-lt"/>
                <a:cs typeface="+mn-lt"/>
              </a:rPr>
            </a:br>
            <a:r>
              <a:rPr lang="en-US" sz="1400" b="1">
                <a:solidFill>
                  <a:srgbClr val="141414"/>
                </a:solidFill>
                <a:ea typeface="+mn-lt"/>
                <a:cs typeface="+mn-lt"/>
              </a:rPr>
              <a:t>Level: Entry 3</a:t>
            </a:r>
            <a:br>
              <a:rPr lang="en-US" sz="1400" b="1">
                <a:ea typeface="+mn-lt"/>
                <a:cs typeface="+mn-lt"/>
              </a:rPr>
            </a:br>
            <a:r>
              <a:rPr lang="en-US" sz="1400" b="1">
                <a:solidFill>
                  <a:srgbClr val="141414"/>
                </a:solidFill>
                <a:ea typeface="+mn-lt"/>
                <a:cs typeface="+mn-lt"/>
              </a:rPr>
              <a:t>Accreditation status: Accredited</a:t>
            </a:r>
            <a:br>
              <a:rPr lang="en-US" sz="1400" b="1">
                <a:ea typeface="+mn-lt"/>
                <a:cs typeface="+mn-lt"/>
              </a:rPr>
            </a:br>
            <a:r>
              <a:rPr lang="en-US" sz="1400" b="1">
                <a:solidFill>
                  <a:srgbClr val="141414"/>
                </a:solidFill>
                <a:ea typeface="+mn-lt"/>
                <a:cs typeface="+mn-lt"/>
              </a:rPr>
              <a:t>Guided Learning Hours (GLH): 55</a:t>
            </a:r>
            <a:br>
              <a:rPr lang="en-US" sz="1400" b="1">
                <a:ea typeface="+mn-lt"/>
                <a:cs typeface="+mn-lt"/>
              </a:rPr>
            </a:br>
            <a:r>
              <a:rPr lang="en-US" sz="1400" b="1">
                <a:solidFill>
                  <a:srgbClr val="141414"/>
                </a:solidFill>
                <a:ea typeface="+mn-lt"/>
                <a:cs typeface="+mn-lt"/>
              </a:rPr>
              <a:t>Total Qualification Time (TQT): 60</a:t>
            </a:r>
            <a:br>
              <a:rPr lang="en-US" sz="1400" b="1">
                <a:ea typeface="+mn-lt"/>
                <a:cs typeface="+mn-lt"/>
              </a:rPr>
            </a:br>
            <a:r>
              <a:rPr lang="en-US" sz="1400" b="1">
                <a:solidFill>
                  <a:srgbClr val="141414"/>
                </a:solidFill>
                <a:ea typeface="+mn-lt"/>
                <a:cs typeface="+mn-lt"/>
              </a:rPr>
              <a:t>Qualification number (QN): 610/3359/5</a:t>
            </a:r>
            <a:endParaRPr lang="en-US" sz="1400">
              <a:ea typeface="+mn-lt"/>
              <a:cs typeface="+mn-lt"/>
            </a:endParaRPr>
          </a:p>
          <a:p>
            <a:endParaRPr lang="en-US" sz="1400" b="1">
              <a:solidFill>
                <a:srgbClr val="141414"/>
              </a:solidFill>
            </a:endParaRPr>
          </a:p>
        </p:txBody>
      </p:sp>
      <p:sp>
        <p:nvSpPr>
          <p:cNvPr id="2" name="Title 1">
            <a:extLst>
              <a:ext uri="{FF2B5EF4-FFF2-40B4-BE49-F238E27FC236}">
                <a16:creationId xmlns:a16="http://schemas.microsoft.com/office/drawing/2014/main" id="{B5A3524D-26AE-F0F1-AA2A-E1D968780BAC}"/>
              </a:ext>
            </a:extLst>
          </p:cNvPr>
          <p:cNvSpPr>
            <a:spLocks noGrp="1"/>
          </p:cNvSpPr>
          <p:nvPr>
            <p:ph type="title"/>
          </p:nvPr>
        </p:nvSpPr>
        <p:spPr>
          <a:xfrm>
            <a:off x="960120" y="317814"/>
            <a:ext cx="10268712" cy="1700784"/>
          </a:xfrm>
        </p:spPr>
        <p:txBody>
          <a:bodyPr anchor="ctr">
            <a:normAutofit fontScale="90000"/>
          </a:bodyPr>
          <a:lstStyle/>
          <a:p>
            <a:r>
              <a:rPr lang="en-GB"/>
              <a:t>SUBJECT: ict</a:t>
            </a:r>
            <a:br>
              <a:rPr lang="en-GB"/>
            </a:br>
            <a:r>
              <a:rPr lang="en-GB"/>
              <a:t> </a:t>
            </a:r>
            <a:r>
              <a:rPr lang="en-GB" sz="4900"/>
              <a:t>(pearson </a:t>
            </a:r>
            <a:r>
              <a:rPr lang="en-GB" sz="4900" err="1"/>
              <a:t>edexcel</a:t>
            </a:r>
            <a:r>
              <a:rPr lang="en-GB" sz="4900"/>
              <a:t> </a:t>
            </a:r>
            <a:r>
              <a:rPr lang="en-GB" sz="4900" err="1"/>
              <a:t>dfs</a:t>
            </a:r>
            <a:r>
              <a:rPr lang="en-GB" sz="4900"/>
              <a:t>)</a:t>
            </a:r>
          </a:p>
        </p:txBody>
      </p:sp>
      <p:pic>
        <p:nvPicPr>
          <p:cNvPr id="7" name="Graphic 6" descr="Internet with solid fill">
            <a:extLst>
              <a:ext uri="{FF2B5EF4-FFF2-40B4-BE49-F238E27FC236}">
                <a16:creationId xmlns:a16="http://schemas.microsoft.com/office/drawing/2014/main" id="{CC9FAF35-EA3C-5828-8993-723EA55F58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1329" y="-4313"/>
            <a:ext cx="2294626" cy="2193984"/>
          </a:xfrm>
          <a:prstGeom prst="rect">
            <a:avLst/>
          </a:prstGeom>
        </p:spPr>
      </p:pic>
    </p:spTree>
    <p:extLst>
      <p:ext uri="{BB962C8B-B14F-4D97-AF65-F5344CB8AC3E}">
        <p14:creationId xmlns:p14="http://schemas.microsoft.com/office/powerpoint/2010/main" val="390204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5131-1148-D767-9AE3-B357DE20B475}"/>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2D69E1AF-9C91-7F77-5AAC-D48B2CFF6868}"/>
              </a:ext>
            </a:extLst>
          </p:cNvPr>
          <p:cNvSpPr>
            <a:spLocks noGrp="1"/>
          </p:cNvSpPr>
          <p:nvPr>
            <p:ph type="body" sz="half" idx="2"/>
          </p:nvPr>
        </p:nvSpPr>
        <p:spPr>
          <a:xfrm>
            <a:off x="1674652" y="2817205"/>
            <a:ext cx="4620385" cy="2988474"/>
          </a:xfrm>
        </p:spPr>
        <p:txBody>
          <a:bodyPr vert="horz" lIns="91440" tIns="45720" rIns="91440" bIns="45720" rtlCol="0" anchor="t">
            <a:noAutofit/>
          </a:bodyPr>
          <a:lstStyle/>
          <a:p>
            <a:r>
              <a:rPr lang="en-US" sz="1200">
                <a:solidFill>
                  <a:srgbClr val="000000"/>
                </a:solidFill>
                <a:ea typeface="+mn-lt"/>
                <a:cs typeface="+mn-lt"/>
              </a:rPr>
              <a:t>Cambridge National in IT will inspire and equip students with the confidence to use skills that are relevant to the IT sector and more widely. It covers the use of IT in the digital world, Internet of Everything, data manipulation, human-computer interface (HCI) and augmented reality.</a:t>
            </a:r>
            <a:endParaRPr lang="en-US">
              <a:ea typeface="+mn-lt"/>
              <a:cs typeface="+mn-lt"/>
            </a:endParaRPr>
          </a:p>
          <a:p>
            <a:r>
              <a:rPr lang="en-US" sz="1200">
                <a:solidFill>
                  <a:srgbClr val="000000"/>
                </a:solidFill>
                <a:ea typeface="+mn-lt"/>
                <a:cs typeface="+mn-lt"/>
              </a:rPr>
              <a:t>Specification code: J836</a:t>
            </a:r>
            <a:br>
              <a:rPr lang="en-US" sz="1200">
                <a:solidFill>
                  <a:srgbClr val="000000"/>
                </a:solidFill>
                <a:ea typeface="+mn-lt"/>
                <a:cs typeface="+mn-lt"/>
              </a:rPr>
            </a:br>
            <a:endParaRPr lang="en-US" sz="1200"/>
          </a:p>
          <a:p>
            <a:endParaRPr lang="en-US" sz="1200">
              <a:solidFill>
                <a:srgbClr val="000000"/>
              </a:solidFill>
            </a:endParaRPr>
          </a:p>
        </p:txBody>
      </p:sp>
      <p:sp>
        <p:nvSpPr>
          <p:cNvPr id="2" name="Title 1">
            <a:extLst>
              <a:ext uri="{FF2B5EF4-FFF2-40B4-BE49-F238E27FC236}">
                <a16:creationId xmlns:a16="http://schemas.microsoft.com/office/drawing/2014/main" id="{04F8140C-2146-4BBF-EBD7-62BA149707CB}"/>
              </a:ext>
            </a:extLst>
          </p:cNvPr>
          <p:cNvSpPr>
            <a:spLocks noGrp="1"/>
          </p:cNvSpPr>
          <p:nvPr>
            <p:ph type="title"/>
          </p:nvPr>
        </p:nvSpPr>
        <p:spPr>
          <a:xfrm>
            <a:off x="960120" y="317814"/>
            <a:ext cx="10268712" cy="1700784"/>
          </a:xfrm>
        </p:spPr>
        <p:txBody>
          <a:bodyPr anchor="ctr">
            <a:normAutofit/>
          </a:bodyPr>
          <a:lstStyle/>
          <a:p>
            <a:r>
              <a:rPr lang="en-GB"/>
              <a:t>SUBJECT: </a:t>
            </a:r>
            <a:r>
              <a:rPr lang="en-GB" err="1"/>
              <a:t>ict</a:t>
            </a:r>
            <a:br>
              <a:rPr lang="en-GB"/>
            </a:br>
            <a:r>
              <a:rPr lang="en-GB" sz="3600"/>
              <a:t>(CAMBRIDGE NATIONALS IN IT)</a:t>
            </a:r>
          </a:p>
        </p:txBody>
      </p:sp>
      <p:pic>
        <p:nvPicPr>
          <p:cNvPr id="7" name="Graphic 6" descr="Internet with solid fill">
            <a:extLst>
              <a:ext uri="{FF2B5EF4-FFF2-40B4-BE49-F238E27FC236}">
                <a16:creationId xmlns:a16="http://schemas.microsoft.com/office/drawing/2014/main" id="{F7D1EBCC-E35B-24BC-17B5-8FA6C9F4FB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21329" y="-4313"/>
            <a:ext cx="2294626" cy="2193984"/>
          </a:xfrm>
          <a:prstGeom prst="rect">
            <a:avLst/>
          </a:prstGeom>
        </p:spPr>
      </p:pic>
      <p:pic>
        <p:nvPicPr>
          <p:cNvPr id="10" name="Picture 9" descr="A close-up of a paper&#10;&#10;AI-generated content may be incorrect.">
            <a:extLst>
              <a:ext uri="{FF2B5EF4-FFF2-40B4-BE49-F238E27FC236}">
                <a16:creationId xmlns:a16="http://schemas.microsoft.com/office/drawing/2014/main" id="{690C800C-2390-A308-1B8B-F9A2C2F7D6FE}"/>
              </a:ext>
            </a:extLst>
          </p:cNvPr>
          <p:cNvPicPr>
            <a:picLocks noChangeAspect="1"/>
          </p:cNvPicPr>
          <p:nvPr/>
        </p:nvPicPr>
        <p:blipFill>
          <a:blip r:embed="rId4"/>
          <a:stretch>
            <a:fillRect/>
          </a:stretch>
        </p:blipFill>
        <p:spPr>
          <a:xfrm>
            <a:off x="7057306" y="0"/>
            <a:ext cx="4862815" cy="6858000"/>
          </a:xfrm>
          <a:prstGeom prst="rect">
            <a:avLst/>
          </a:prstGeom>
        </p:spPr>
      </p:pic>
    </p:spTree>
    <p:extLst>
      <p:ext uri="{BB962C8B-B14F-4D97-AF65-F5344CB8AC3E}">
        <p14:creationId xmlns:p14="http://schemas.microsoft.com/office/powerpoint/2010/main" val="348328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84648-C008-12BB-17F9-EA3BE08EF090}"/>
            </a:ext>
          </a:extLst>
        </p:cNvPr>
        <p:cNvGrpSpPr/>
        <p:nvPr/>
      </p:nvGrpSpPr>
      <p:grpSpPr>
        <a:xfrm>
          <a:off x="0" y="0"/>
          <a:ext cx="0" cy="0"/>
          <a:chOff x="0" y="0"/>
          <a:chExt cx="0" cy="0"/>
        </a:xfrm>
      </p:grpSpPr>
      <p:pic>
        <p:nvPicPr>
          <p:cNvPr id="6" name="Picture 5" descr="A cell phone with a screen on&#10;&#10;AI-generated content may be incorrect.">
            <a:extLst>
              <a:ext uri="{FF2B5EF4-FFF2-40B4-BE49-F238E27FC236}">
                <a16:creationId xmlns:a16="http://schemas.microsoft.com/office/drawing/2014/main" id="{3D2E042A-3CF4-2741-13D5-300DAE36244E}"/>
              </a:ext>
            </a:extLst>
          </p:cNvPr>
          <p:cNvPicPr>
            <a:picLocks noChangeAspect="1"/>
          </p:cNvPicPr>
          <p:nvPr/>
        </p:nvPicPr>
        <p:blipFill>
          <a:blip r:embed="rId2"/>
          <a:stretch>
            <a:fillRect/>
          </a:stretch>
        </p:blipFill>
        <p:spPr>
          <a:xfrm>
            <a:off x="6720495" y="1169537"/>
            <a:ext cx="6667180" cy="5946199"/>
          </a:xfrm>
          <a:prstGeom prst="rect">
            <a:avLst/>
          </a:prstGeom>
          <a:noFill/>
          <a:ln>
            <a:noFill/>
          </a:ln>
        </p:spPr>
      </p:pic>
      <p:sp>
        <p:nvSpPr>
          <p:cNvPr id="2" name="Title 1">
            <a:extLst>
              <a:ext uri="{FF2B5EF4-FFF2-40B4-BE49-F238E27FC236}">
                <a16:creationId xmlns:a16="http://schemas.microsoft.com/office/drawing/2014/main" id="{AEBB6E49-FFCD-4E2F-93C5-379307F7744D}"/>
              </a:ext>
            </a:extLst>
          </p:cNvPr>
          <p:cNvSpPr>
            <a:spLocks noGrp="1"/>
          </p:cNvSpPr>
          <p:nvPr>
            <p:ph type="title"/>
          </p:nvPr>
        </p:nvSpPr>
        <p:spPr>
          <a:xfrm>
            <a:off x="960120" y="317814"/>
            <a:ext cx="10268712" cy="1700784"/>
          </a:xfrm>
        </p:spPr>
        <p:txBody>
          <a:bodyPr anchor="ctr">
            <a:normAutofit fontScale="90000"/>
          </a:bodyPr>
          <a:lstStyle/>
          <a:p>
            <a:r>
              <a:rPr lang="en-GB"/>
              <a:t>SUBJECT: ict</a:t>
            </a:r>
            <a:br>
              <a:rPr lang="en-GB"/>
            </a:br>
            <a:r>
              <a:rPr lang="en-GB"/>
              <a:t> </a:t>
            </a:r>
            <a:r>
              <a:rPr lang="en-GB" sz="6000"/>
              <a:t>(MOBILE APP UI/UX design by our students)</a:t>
            </a:r>
          </a:p>
        </p:txBody>
      </p:sp>
      <p:pic>
        <p:nvPicPr>
          <p:cNvPr id="3" name="Picture 2" descr="A white cell phone with pink and red text&#10;&#10;AI-generated content may be incorrect.">
            <a:extLst>
              <a:ext uri="{FF2B5EF4-FFF2-40B4-BE49-F238E27FC236}">
                <a16:creationId xmlns:a16="http://schemas.microsoft.com/office/drawing/2014/main" id="{A5179EBE-D215-A3C2-C463-F5E8130C1131}"/>
              </a:ext>
            </a:extLst>
          </p:cNvPr>
          <p:cNvPicPr>
            <a:picLocks noChangeAspect="1"/>
          </p:cNvPicPr>
          <p:nvPr/>
        </p:nvPicPr>
        <p:blipFill>
          <a:blip r:embed="rId3"/>
          <a:stretch>
            <a:fillRect/>
          </a:stretch>
        </p:blipFill>
        <p:spPr>
          <a:xfrm>
            <a:off x="-1229509" y="2252381"/>
            <a:ext cx="5316521" cy="4773708"/>
          </a:xfrm>
          <a:prstGeom prst="rect">
            <a:avLst/>
          </a:prstGeom>
        </p:spPr>
      </p:pic>
      <p:pic>
        <p:nvPicPr>
          <p:cNvPr id="4" name="Picture 3" descr="A cell phone with a pink and white screen&#10;&#10;AI-generated content may be incorrect.">
            <a:extLst>
              <a:ext uri="{FF2B5EF4-FFF2-40B4-BE49-F238E27FC236}">
                <a16:creationId xmlns:a16="http://schemas.microsoft.com/office/drawing/2014/main" id="{8B14B29E-E27C-1785-9952-76B0B2B7A676}"/>
              </a:ext>
            </a:extLst>
          </p:cNvPr>
          <p:cNvPicPr>
            <a:picLocks noChangeAspect="1"/>
          </p:cNvPicPr>
          <p:nvPr/>
        </p:nvPicPr>
        <p:blipFill>
          <a:blip r:embed="rId4"/>
          <a:stretch>
            <a:fillRect/>
          </a:stretch>
        </p:blipFill>
        <p:spPr>
          <a:xfrm>
            <a:off x="955637" y="2017058"/>
            <a:ext cx="5294110" cy="4784914"/>
          </a:xfrm>
          <a:prstGeom prst="rect">
            <a:avLst/>
          </a:prstGeom>
        </p:spPr>
      </p:pic>
      <p:pic>
        <p:nvPicPr>
          <p:cNvPr id="5" name="Picture 4" descr="A cellphone with a message on it&#10;&#10;AI-generated content may be incorrect.">
            <a:extLst>
              <a:ext uri="{FF2B5EF4-FFF2-40B4-BE49-F238E27FC236}">
                <a16:creationId xmlns:a16="http://schemas.microsoft.com/office/drawing/2014/main" id="{9A57BC4A-F060-C20D-EC0F-D71C732BABF8}"/>
              </a:ext>
            </a:extLst>
          </p:cNvPr>
          <p:cNvPicPr>
            <a:picLocks noChangeAspect="1"/>
          </p:cNvPicPr>
          <p:nvPr/>
        </p:nvPicPr>
        <p:blipFill>
          <a:blip r:embed="rId5"/>
          <a:stretch>
            <a:fillRect/>
          </a:stretch>
        </p:blipFill>
        <p:spPr>
          <a:xfrm>
            <a:off x="3051137" y="2162734"/>
            <a:ext cx="5484608" cy="4818531"/>
          </a:xfrm>
          <a:prstGeom prst="rect">
            <a:avLst/>
          </a:prstGeom>
        </p:spPr>
      </p:pic>
      <p:pic>
        <p:nvPicPr>
          <p:cNvPr id="8" name="Graphic 7" descr="Internet with solid fill">
            <a:extLst>
              <a:ext uri="{FF2B5EF4-FFF2-40B4-BE49-F238E27FC236}">
                <a16:creationId xmlns:a16="http://schemas.microsoft.com/office/drawing/2014/main" id="{01C100D8-AA67-ACE7-6997-4E808CFEB6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1329" y="-4313"/>
            <a:ext cx="2294626" cy="2193984"/>
          </a:xfrm>
          <a:prstGeom prst="rect">
            <a:avLst/>
          </a:prstGeom>
        </p:spPr>
      </p:pic>
    </p:spTree>
    <p:extLst>
      <p:ext uri="{BB962C8B-B14F-4D97-AF65-F5344CB8AC3E}">
        <p14:creationId xmlns:p14="http://schemas.microsoft.com/office/powerpoint/2010/main" val="1214780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147D-A414-9579-0EA5-7980B3698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03D4D-A35A-E914-AB81-410CA11311E2}"/>
              </a:ext>
            </a:extLst>
          </p:cNvPr>
          <p:cNvSpPr>
            <a:spLocks noGrp="1"/>
          </p:cNvSpPr>
          <p:nvPr>
            <p:ph type="title"/>
          </p:nvPr>
        </p:nvSpPr>
        <p:spPr/>
        <p:txBody>
          <a:bodyPr/>
          <a:lstStyle/>
          <a:p>
            <a:r>
              <a:rPr lang="en-GB"/>
              <a:t>SUBJECT: ART</a:t>
            </a:r>
          </a:p>
        </p:txBody>
      </p:sp>
      <p:sp>
        <p:nvSpPr>
          <p:cNvPr id="3" name="Content Placeholder 2">
            <a:extLst>
              <a:ext uri="{FF2B5EF4-FFF2-40B4-BE49-F238E27FC236}">
                <a16:creationId xmlns:a16="http://schemas.microsoft.com/office/drawing/2014/main" id="{06A4A7CE-BBED-F6AB-2837-07752FD0A708}"/>
              </a:ext>
            </a:extLst>
          </p:cNvPr>
          <p:cNvSpPr>
            <a:spLocks noGrp="1"/>
          </p:cNvSpPr>
          <p:nvPr>
            <p:ph idx="1"/>
          </p:nvPr>
        </p:nvSpPr>
        <p:spPr>
          <a:xfrm>
            <a:off x="586309" y="2328960"/>
            <a:ext cx="11447655" cy="4528119"/>
          </a:xfrm>
        </p:spPr>
        <p:txBody>
          <a:bodyPr vert="horz" lIns="91440" tIns="45720" rIns="91440" bIns="45720" rtlCol="0" anchor="t">
            <a:normAutofit fontScale="85000" lnSpcReduction="20000"/>
          </a:bodyPr>
          <a:lstStyle/>
          <a:p>
            <a:r>
              <a:rPr lang="en-GB"/>
              <a:t>Exam board: University of the Arts London (UAL)     </a:t>
            </a:r>
            <a:endParaRPr lang="en-GB">
              <a:solidFill>
                <a:srgbClr val="00B050"/>
              </a:solidFill>
            </a:endParaRPr>
          </a:p>
          <a:p>
            <a:r>
              <a:rPr lang="en-GB"/>
              <a:t>Qualification type: </a:t>
            </a:r>
            <a:r>
              <a:rPr lang="en-GB">
                <a:solidFill>
                  <a:srgbClr val="000000"/>
                </a:solidFill>
              </a:rPr>
              <a:t>D</a:t>
            </a:r>
            <a:r>
              <a:rPr lang="en-GB">
                <a:solidFill>
                  <a:srgbClr val="00B050"/>
                </a:solidFill>
              </a:rPr>
              <a:t>ependent on age, level and amount of hours available, there are Level 1; L2 (GCSE equivalent) &amp; L3 (A-level equivalent)</a:t>
            </a:r>
          </a:p>
          <a:p>
            <a:r>
              <a:rPr lang="en-GB"/>
              <a:t>Details of course: </a:t>
            </a:r>
            <a:r>
              <a:rPr lang="en-GB">
                <a:solidFill>
                  <a:srgbClr val="00B050"/>
                </a:solidFill>
                <a:ea typeface="+mn-lt"/>
                <a:cs typeface="+mn-lt"/>
              </a:rPr>
              <a:t>📚 </a:t>
            </a:r>
            <a:r>
              <a:rPr lang="en-GB" b="1">
                <a:solidFill>
                  <a:srgbClr val="00B050"/>
                </a:solidFill>
                <a:ea typeface="+mn-lt"/>
                <a:cs typeface="+mn-lt"/>
              </a:rPr>
              <a:t>Modular Assessment:</a:t>
            </a:r>
            <a:r>
              <a:rPr lang="en-GB">
                <a:solidFill>
                  <a:srgbClr val="00B050"/>
                </a:solidFill>
                <a:ea typeface="+mn-lt"/>
                <a:cs typeface="+mn-lt"/>
              </a:rPr>
              <a:t> Completion of a series of projects throughout the course  🎯 </a:t>
            </a:r>
            <a:r>
              <a:rPr lang="en-GB" b="1">
                <a:solidFill>
                  <a:srgbClr val="00B050"/>
                </a:solidFill>
                <a:ea typeface="+mn-lt"/>
                <a:cs typeface="+mn-lt"/>
              </a:rPr>
              <a:t>Final Project:</a:t>
            </a:r>
            <a:r>
              <a:rPr lang="en-GB">
                <a:solidFill>
                  <a:srgbClr val="00B050"/>
                </a:solidFill>
                <a:ea typeface="+mn-lt"/>
                <a:cs typeface="+mn-lt"/>
              </a:rPr>
              <a:t> A major piece externally moderated at the end of the chosen course – this can range from 4 to 9 modules. There is no timed exam.</a:t>
            </a:r>
            <a:endParaRPr lang="en-GB">
              <a:solidFill>
                <a:srgbClr val="00B050"/>
              </a:solidFill>
            </a:endParaRPr>
          </a:p>
          <a:p>
            <a:r>
              <a:rPr lang="en-GB"/>
              <a:t>Content covered: </a:t>
            </a:r>
            <a:r>
              <a:rPr lang="en-GB">
                <a:solidFill>
                  <a:srgbClr val="0070C0"/>
                </a:solidFill>
                <a:ea typeface="+mn-lt"/>
                <a:cs typeface="+mn-lt"/>
              </a:rPr>
              <a:t>A Journey of Creative Development- </a:t>
            </a:r>
          </a:p>
          <a:p>
            <a:r>
              <a:rPr lang="en-GB">
                <a:solidFill>
                  <a:srgbClr val="0070C0"/>
                </a:solidFill>
                <a:ea typeface="+mn-lt"/>
                <a:cs typeface="+mn-lt"/>
              </a:rPr>
              <a:t>Developing critical thinking, research, presentation skills whilst exploring a variety of creative mediums for 2D &amp; 3D outcomes </a:t>
            </a:r>
            <a:endParaRPr lang="en-GB"/>
          </a:p>
          <a:p>
            <a:r>
              <a:rPr lang="en-GB"/>
              <a:t>Career/Further education Opportunities:</a:t>
            </a:r>
            <a:r>
              <a:rPr lang="en-GB">
                <a:solidFill>
                  <a:schemeClr val="accent4"/>
                </a:solidFill>
              </a:rPr>
              <a:t> </a:t>
            </a:r>
            <a:r>
              <a:rPr lang="en-GB" b="1">
                <a:solidFill>
                  <a:schemeClr val="accent4"/>
                </a:solidFill>
                <a:ea typeface="+mn-lt"/>
                <a:cs typeface="+mn-lt"/>
              </a:rPr>
              <a:t>Careers in the Creative Industry could include </a:t>
            </a:r>
            <a:r>
              <a:rPr lang="en-GB">
                <a:solidFill>
                  <a:schemeClr val="accent4"/>
                </a:solidFill>
                <a:ea typeface="+mn-lt"/>
                <a:cs typeface="+mn-lt"/>
              </a:rPr>
              <a:t>Graphic Designer  -   Animator / Game Designer  -  Fashion or Interior Designer  - Illustrator or Fine Artist - Architect or Product Designer - Art Therapist or Educator</a:t>
            </a:r>
            <a:endParaRPr lang="en-GB">
              <a:solidFill>
                <a:schemeClr val="accent4"/>
              </a:solidFill>
            </a:endParaRPr>
          </a:p>
          <a:p>
            <a:endParaRPr lang="en-GB">
              <a:solidFill>
                <a:srgbClr val="000000"/>
              </a:solidFill>
            </a:endParaRPr>
          </a:p>
        </p:txBody>
      </p:sp>
      <p:pic>
        <p:nvPicPr>
          <p:cNvPr id="5" name="Graphic 4" descr="Palette outline">
            <a:extLst>
              <a:ext uri="{FF2B5EF4-FFF2-40B4-BE49-F238E27FC236}">
                <a16:creationId xmlns:a16="http://schemas.microsoft.com/office/drawing/2014/main" id="{30B451CC-7AEB-CB74-A888-C7AADF047A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91933" y="-90578"/>
            <a:ext cx="2539041" cy="2510286"/>
          </a:xfrm>
          <a:prstGeom prst="rect">
            <a:avLst/>
          </a:prstGeom>
        </p:spPr>
      </p:pic>
    </p:spTree>
    <p:extLst>
      <p:ext uri="{BB962C8B-B14F-4D97-AF65-F5344CB8AC3E}">
        <p14:creationId xmlns:p14="http://schemas.microsoft.com/office/powerpoint/2010/main" val="410626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69D8-6EF0-AAD8-E088-37B634EB6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1B3F7-EB7D-CEB8-8931-0F6B7E0C0158}"/>
              </a:ext>
            </a:extLst>
          </p:cNvPr>
          <p:cNvSpPr>
            <a:spLocks noGrp="1"/>
          </p:cNvSpPr>
          <p:nvPr>
            <p:ph type="title"/>
          </p:nvPr>
        </p:nvSpPr>
        <p:spPr>
          <a:xfrm>
            <a:off x="960120" y="317814"/>
            <a:ext cx="10268712" cy="1700784"/>
          </a:xfrm>
        </p:spPr>
        <p:txBody>
          <a:bodyPr anchor="ctr">
            <a:normAutofit/>
          </a:bodyPr>
          <a:lstStyle/>
          <a:p>
            <a:r>
              <a:rPr lang="en-GB"/>
              <a:t>SUBJECT: History</a:t>
            </a:r>
          </a:p>
        </p:txBody>
      </p:sp>
      <p:sp>
        <p:nvSpPr>
          <p:cNvPr id="3" name="Content Placeholder 2">
            <a:extLst>
              <a:ext uri="{FF2B5EF4-FFF2-40B4-BE49-F238E27FC236}">
                <a16:creationId xmlns:a16="http://schemas.microsoft.com/office/drawing/2014/main" id="{B23195D5-67EA-EF62-5F9B-F2D5DA24CDB6}"/>
              </a:ext>
            </a:extLst>
          </p:cNvPr>
          <p:cNvSpPr>
            <a:spLocks noGrp="1"/>
          </p:cNvSpPr>
          <p:nvPr>
            <p:ph sz="half" idx="1"/>
          </p:nvPr>
        </p:nvSpPr>
        <p:spPr>
          <a:xfrm>
            <a:off x="100149" y="2293839"/>
            <a:ext cx="9322524" cy="4461544"/>
          </a:xfrm>
        </p:spPr>
        <p:txBody>
          <a:bodyPr vert="horz" lIns="91440" tIns="45720" rIns="91440" bIns="45720" rtlCol="0" anchor="t">
            <a:noAutofit/>
          </a:bodyPr>
          <a:lstStyle/>
          <a:p>
            <a:pPr>
              <a:lnSpc>
                <a:spcPct val="91000"/>
              </a:lnSpc>
            </a:pPr>
            <a:r>
              <a:rPr lang="en-GB" sz="1800"/>
              <a:t>Exam board: Pearson </a:t>
            </a:r>
            <a:r>
              <a:rPr lang="en-GB" sz="1800" b="1"/>
              <a:t>Edexcel</a:t>
            </a:r>
          </a:p>
          <a:p>
            <a:pPr>
              <a:lnSpc>
                <a:spcPct val="91000"/>
              </a:lnSpc>
            </a:pPr>
            <a:r>
              <a:rPr lang="en-GB" sz="1800"/>
              <a:t>Qualification type: GCSE</a:t>
            </a:r>
          </a:p>
          <a:p>
            <a:pPr>
              <a:lnSpc>
                <a:spcPct val="91000"/>
              </a:lnSpc>
            </a:pPr>
            <a:r>
              <a:rPr lang="en-GB" sz="1800"/>
              <a:t>Details of course: Exam based</a:t>
            </a:r>
          </a:p>
          <a:p>
            <a:pPr>
              <a:lnSpc>
                <a:spcPct val="91000"/>
              </a:lnSpc>
            </a:pPr>
            <a:endParaRPr lang="en-GB" sz="1300">
              <a:ea typeface="+mn-lt"/>
              <a:cs typeface="+mn-lt"/>
            </a:endParaRPr>
          </a:p>
          <a:p>
            <a:pPr>
              <a:lnSpc>
                <a:spcPct val="91000"/>
              </a:lnSpc>
            </a:pPr>
            <a:r>
              <a:rPr lang="en-GB" sz="1100">
                <a:ea typeface="+mn-lt"/>
                <a:cs typeface="+mn-lt"/>
              </a:rPr>
              <a:t>Paper 1: Thematic study and historic environment </a:t>
            </a:r>
          </a:p>
          <a:p>
            <a:pPr>
              <a:lnSpc>
                <a:spcPct val="91000"/>
              </a:lnSpc>
            </a:pPr>
            <a:r>
              <a:rPr lang="en-GB" sz="1100" i="1">
                <a:ea typeface="+mn-lt"/>
                <a:cs typeface="+mn-lt"/>
              </a:rPr>
              <a:t>Written examination: 1 hour and 20 minutes - 30% of the qualification - 52 marks (16 for the historic environment, 36 for the thematic study)</a:t>
            </a:r>
            <a:endParaRPr lang="en-GB" sz="1100" i="1"/>
          </a:p>
          <a:p>
            <a:pPr>
              <a:lnSpc>
                <a:spcPct val="91000"/>
              </a:lnSpc>
            </a:pPr>
            <a:endParaRPr lang="en-GB" sz="1100"/>
          </a:p>
          <a:p>
            <a:pPr>
              <a:lnSpc>
                <a:spcPct val="91000"/>
              </a:lnSpc>
            </a:pPr>
            <a:r>
              <a:rPr lang="en-GB" sz="1100">
                <a:ea typeface="+mn-lt"/>
                <a:cs typeface="+mn-lt"/>
              </a:rPr>
              <a:t>Paper 2: Period study and British depth study</a:t>
            </a:r>
          </a:p>
          <a:p>
            <a:pPr>
              <a:lnSpc>
                <a:spcPct val="91000"/>
              </a:lnSpc>
            </a:pPr>
            <a:r>
              <a:rPr lang="en-GB" sz="1100" i="1">
                <a:ea typeface="+mn-lt"/>
                <a:cs typeface="+mn-lt"/>
              </a:rPr>
              <a:t>Written examination: 1 hour and 50 minutes  - 40% of the qualification -  64 marks (32 for the period study and 32 for the British depth study)</a:t>
            </a:r>
          </a:p>
          <a:p>
            <a:pPr>
              <a:lnSpc>
                <a:spcPct val="91000"/>
              </a:lnSpc>
            </a:pPr>
            <a:endParaRPr lang="en-GB" sz="1100"/>
          </a:p>
          <a:p>
            <a:pPr>
              <a:lnSpc>
                <a:spcPct val="91000"/>
              </a:lnSpc>
            </a:pPr>
            <a:r>
              <a:rPr lang="en-GB" sz="1100">
                <a:ea typeface="+mn-lt"/>
                <a:cs typeface="+mn-lt"/>
              </a:rPr>
              <a:t>Paper 3: Modern depth study</a:t>
            </a:r>
          </a:p>
          <a:p>
            <a:pPr>
              <a:lnSpc>
                <a:spcPct val="91000"/>
              </a:lnSpc>
            </a:pPr>
            <a:r>
              <a:rPr lang="en-GB" sz="1100" i="1">
                <a:ea typeface="+mn-lt"/>
                <a:cs typeface="+mn-lt"/>
              </a:rPr>
              <a:t>Written examination: 1 hour and 30 minutes - 30% of the qualification -  52 marks</a:t>
            </a:r>
            <a:endParaRPr lang="en-GB" sz="1100" i="1"/>
          </a:p>
          <a:p>
            <a:pPr>
              <a:lnSpc>
                <a:spcPct val="91000"/>
              </a:lnSpc>
            </a:pPr>
            <a:endParaRPr lang="en-GB" sz="2200"/>
          </a:p>
        </p:txBody>
      </p:sp>
      <p:pic>
        <p:nvPicPr>
          <p:cNvPr id="4" name="Picture 3" descr="Edexcel GCSE History (2016) | Pearson qualifications">
            <a:extLst>
              <a:ext uri="{FF2B5EF4-FFF2-40B4-BE49-F238E27FC236}">
                <a16:creationId xmlns:a16="http://schemas.microsoft.com/office/drawing/2014/main" id="{CF6E1004-72F9-90DA-6DC6-62CD2C998A04}"/>
              </a:ext>
            </a:extLst>
          </p:cNvPr>
          <p:cNvPicPr>
            <a:picLocks noChangeAspect="1"/>
          </p:cNvPicPr>
          <p:nvPr/>
        </p:nvPicPr>
        <p:blipFill>
          <a:blip r:embed="rId2"/>
          <a:stretch>
            <a:fillRect/>
          </a:stretch>
        </p:blipFill>
        <p:spPr>
          <a:xfrm>
            <a:off x="9625620" y="2635906"/>
            <a:ext cx="2341625" cy="3329432"/>
          </a:xfrm>
          <a:prstGeom prst="rect">
            <a:avLst/>
          </a:prstGeom>
          <a:noFill/>
        </p:spPr>
      </p:pic>
      <p:sp>
        <p:nvSpPr>
          <p:cNvPr id="5" name="TextBox 4">
            <a:extLst>
              <a:ext uri="{FF2B5EF4-FFF2-40B4-BE49-F238E27FC236}">
                <a16:creationId xmlns:a16="http://schemas.microsoft.com/office/drawing/2014/main" id="{24A1CBDE-5A7C-4555-0AAB-037748C71032}"/>
              </a:ext>
            </a:extLst>
          </p:cNvPr>
          <p:cNvSpPr txBox="1"/>
          <p:nvPr/>
        </p:nvSpPr>
        <p:spPr>
          <a:xfrm>
            <a:off x="9591040" y="6187440"/>
            <a:ext cx="24180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hlinkClick r:id="rId3"/>
              </a:rPr>
              <a:t>https://qualifications.pearson.com/en/qualifications/edexcel-gcses/history-2016.coursematerials.html</a:t>
            </a:r>
            <a:endParaRPr lang="en-US" sz="800"/>
          </a:p>
        </p:txBody>
      </p:sp>
      <p:pic>
        <p:nvPicPr>
          <p:cNvPr id="7" name="Graphic 6" descr="Dinosaur Head Skeleton with solid fill">
            <a:extLst>
              <a:ext uri="{FF2B5EF4-FFF2-40B4-BE49-F238E27FC236}">
                <a16:creationId xmlns:a16="http://schemas.microsoft.com/office/drawing/2014/main" id="{633800B4-ED40-9EF9-A7F9-FDA51B2C2D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5743" y="182593"/>
            <a:ext cx="1863305" cy="1978324"/>
          </a:xfrm>
          <a:prstGeom prst="rect">
            <a:avLst/>
          </a:prstGeom>
        </p:spPr>
      </p:pic>
    </p:spTree>
    <p:extLst>
      <p:ext uri="{BB962C8B-B14F-4D97-AF65-F5344CB8AC3E}">
        <p14:creationId xmlns:p14="http://schemas.microsoft.com/office/powerpoint/2010/main" val="21030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46056-9E02-2ABB-7176-B021CC574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5EF47-0348-97DB-BF68-C68760DFF553}"/>
              </a:ext>
            </a:extLst>
          </p:cNvPr>
          <p:cNvSpPr>
            <a:spLocks noGrp="1"/>
          </p:cNvSpPr>
          <p:nvPr>
            <p:ph type="title"/>
          </p:nvPr>
        </p:nvSpPr>
        <p:spPr>
          <a:xfrm>
            <a:off x="960120" y="317814"/>
            <a:ext cx="10268712" cy="1700784"/>
          </a:xfrm>
        </p:spPr>
        <p:txBody>
          <a:bodyPr anchor="ctr">
            <a:normAutofit/>
          </a:bodyPr>
          <a:lstStyle/>
          <a:p>
            <a:r>
              <a:rPr lang="en-GB"/>
              <a:t>SUBJECT: History</a:t>
            </a:r>
          </a:p>
        </p:txBody>
      </p:sp>
      <p:sp>
        <p:nvSpPr>
          <p:cNvPr id="3" name="Content Placeholder 2">
            <a:extLst>
              <a:ext uri="{FF2B5EF4-FFF2-40B4-BE49-F238E27FC236}">
                <a16:creationId xmlns:a16="http://schemas.microsoft.com/office/drawing/2014/main" id="{7A2D2747-F3B2-0500-1A7A-307221766ECE}"/>
              </a:ext>
            </a:extLst>
          </p:cNvPr>
          <p:cNvSpPr>
            <a:spLocks noGrp="1"/>
          </p:cNvSpPr>
          <p:nvPr>
            <p:ph sz="half" idx="1"/>
          </p:nvPr>
        </p:nvSpPr>
        <p:spPr>
          <a:xfrm>
            <a:off x="127363" y="2460752"/>
            <a:ext cx="7401559" cy="4121912"/>
          </a:xfrm>
        </p:spPr>
        <p:txBody>
          <a:bodyPr vert="horz" lIns="91440" tIns="45720" rIns="91440" bIns="45720" rtlCol="0" anchor="t">
            <a:normAutofit fontScale="62500" lnSpcReduction="20000"/>
          </a:bodyPr>
          <a:lstStyle/>
          <a:p>
            <a:pPr>
              <a:lnSpc>
                <a:spcPct val="91000"/>
              </a:lnSpc>
            </a:pPr>
            <a:r>
              <a:rPr lang="en-GB" sz="2200"/>
              <a:t>Content covered: </a:t>
            </a:r>
          </a:p>
          <a:p>
            <a:pPr>
              <a:lnSpc>
                <a:spcPct val="91000"/>
              </a:lnSpc>
            </a:pPr>
            <a:r>
              <a:rPr lang="en-GB" sz="2200"/>
              <a:t>Paper 1, Option 11</a:t>
            </a:r>
            <a:r>
              <a:rPr lang="en-GB" sz="2200">
                <a:ea typeface="+mn-lt"/>
                <a:cs typeface="+mn-lt"/>
              </a:rPr>
              <a:t>: Medicine in Britain, c1250–present and The British sector of the Western Front, 1914–18: injuries, treatment and the trenches. </a:t>
            </a:r>
            <a:endParaRPr lang="en-GB" sz="2200"/>
          </a:p>
          <a:p>
            <a:pPr>
              <a:lnSpc>
                <a:spcPct val="91000"/>
              </a:lnSpc>
            </a:pPr>
            <a:endParaRPr lang="en-GB" sz="2200"/>
          </a:p>
          <a:p>
            <a:pPr>
              <a:lnSpc>
                <a:spcPct val="91000"/>
              </a:lnSpc>
            </a:pPr>
            <a:r>
              <a:rPr lang="en-GB" sz="2200"/>
              <a:t>Paper 2, Option </a:t>
            </a:r>
            <a:r>
              <a:rPr lang="en-GB" sz="2200">
                <a:ea typeface="+mn-lt"/>
                <a:cs typeface="+mn-lt"/>
              </a:rPr>
              <a:t>B3: Henry VIII and his ministers, 1509–40 and Option P3: The American West, c1835–c1895</a:t>
            </a:r>
            <a:endParaRPr lang="en-GB" sz="2200"/>
          </a:p>
          <a:p>
            <a:pPr>
              <a:lnSpc>
                <a:spcPct val="91000"/>
              </a:lnSpc>
            </a:pPr>
            <a:endParaRPr lang="en-GB" sz="2200"/>
          </a:p>
          <a:p>
            <a:pPr>
              <a:lnSpc>
                <a:spcPct val="91000"/>
              </a:lnSpc>
            </a:pPr>
            <a:r>
              <a:rPr lang="en-GB" sz="2200"/>
              <a:t>Paper 3: </a:t>
            </a:r>
            <a:r>
              <a:rPr lang="en-GB" sz="2200">
                <a:ea typeface="+mn-lt"/>
                <a:cs typeface="+mn-lt"/>
              </a:rPr>
              <a:t>Option 31: Weimar and Nazi Germany, 1918–39</a:t>
            </a:r>
            <a:endParaRPr lang="en-GB" sz="2200"/>
          </a:p>
          <a:p>
            <a:pPr>
              <a:lnSpc>
                <a:spcPct val="91000"/>
              </a:lnSpc>
            </a:pPr>
            <a:endParaRPr lang="en-GB" sz="2200"/>
          </a:p>
          <a:p>
            <a:pPr>
              <a:lnSpc>
                <a:spcPct val="91000"/>
              </a:lnSpc>
            </a:pPr>
            <a:r>
              <a:rPr lang="en-GB" sz="2200"/>
              <a:t>Career/Further education Opportunities: </a:t>
            </a:r>
            <a:r>
              <a:rPr lang="en-GB" sz="2200">
                <a:ea typeface="+mn-lt"/>
                <a:cs typeface="+mn-lt"/>
              </a:rPr>
              <a:t>Taking GCSE History helps develop critical thinking and analytical skills by encouraging learners to evaluate sources; identify bias; and understand different perspectives. Studying history also enhances research and essay-writing skills, which are useful in many other subjects. Additionally, it provides a deeper understanding of the world; helps students foster empathy; and encourage curiosity – in sum creating students who leave school with the right tools for their future pathways. A qualification in History can lead to a variety of career paths, including roles in law, journalism, education, politics, museum work, and public relations. </a:t>
            </a:r>
          </a:p>
        </p:txBody>
      </p:sp>
      <p:pic>
        <p:nvPicPr>
          <p:cNvPr id="4" name="Picture 3" descr="A group of people posing for a photo&#10;&#10;AI-generated content may be incorrect.">
            <a:extLst>
              <a:ext uri="{FF2B5EF4-FFF2-40B4-BE49-F238E27FC236}">
                <a16:creationId xmlns:a16="http://schemas.microsoft.com/office/drawing/2014/main" id="{DF27A3C3-EBDA-2A3E-0342-3D170FABCED9}"/>
              </a:ext>
            </a:extLst>
          </p:cNvPr>
          <p:cNvPicPr>
            <a:picLocks noChangeAspect="1"/>
          </p:cNvPicPr>
          <p:nvPr/>
        </p:nvPicPr>
        <p:blipFill>
          <a:blip r:embed="rId2"/>
          <a:stretch>
            <a:fillRect/>
          </a:stretch>
        </p:blipFill>
        <p:spPr>
          <a:xfrm>
            <a:off x="9686290" y="4234498"/>
            <a:ext cx="2379980" cy="2473325"/>
          </a:xfrm>
          <a:prstGeom prst="rect">
            <a:avLst/>
          </a:prstGeom>
        </p:spPr>
      </p:pic>
      <p:pic>
        <p:nvPicPr>
          <p:cNvPr id="5" name="Picture 4" descr="A group of people in a classroom&#10;&#10;AI-generated content may be incorrect.">
            <a:extLst>
              <a:ext uri="{FF2B5EF4-FFF2-40B4-BE49-F238E27FC236}">
                <a16:creationId xmlns:a16="http://schemas.microsoft.com/office/drawing/2014/main" id="{517C16FC-6A86-4673-C103-A8D2DB86B51C}"/>
              </a:ext>
            </a:extLst>
          </p:cNvPr>
          <p:cNvPicPr>
            <a:picLocks noChangeAspect="1"/>
          </p:cNvPicPr>
          <p:nvPr/>
        </p:nvPicPr>
        <p:blipFill>
          <a:blip r:embed="rId3"/>
          <a:stretch>
            <a:fillRect/>
          </a:stretch>
        </p:blipFill>
        <p:spPr>
          <a:xfrm>
            <a:off x="9554528" y="2391410"/>
            <a:ext cx="2511425" cy="1709420"/>
          </a:xfrm>
          <a:prstGeom prst="rect">
            <a:avLst/>
          </a:prstGeom>
        </p:spPr>
      </p:pic>
      <p:pic>
        <p:nvPicPr>
          <p:cNvPr id="6" name="Picture 5" descr="A group of people in a classroom&#10;&#10;AI-generated content may be incorrect.">
            <a:extLst>
              <a:ext uri="{FF2B5EF4-FFF2-40B4-BE49-F238E27FC236}">
                <a16:creationId xmlns:a16="http://schemas.microsoft.com/office/drawing/2014/main" id="{5FF6E1A4-521A-5C80-619D-7EA8A319C97E}"/>
              </a:ext>
            </a:extLst>
          </p:cNvPr>
          <p:cNvPicPr>
            <a:picLocks noChangeAspect="1"/>
          </p:cNvPicPr>
          <p:nvPr/>
        </p:nvPicPr>
        <p:blipFill>
          <a:blip r:embed="rId4"/>
          <a:stretch>
            <a:fillRect/>
          </a:stretch>
        </p:blipFill>
        <p:spPr>
          <a:xfrm>
            <a:off x="7339013" y="3562985"/>
            <a:ext cx="2085975" cy="1581150"/>
          </a:xfrm>
          <a:prstGeom prst="rect">
            <a:avLst/>
          </a:prstGeom>
        </p:spPr>
      </p:pic>
      <p:pic>
        <p:nvPicPr>
          <p:cNvPr id="10" name="Graphic 9" descr="Dinosaur Head Skeleton with solid fill">
            <a:extLst>
              <a:ext uri="{FF2B5EF4-FFF2-40B4-BE49-F238E27FC236}">
                <a16:creationId xmlns:a16="http://schemas.microsoft.com/office/drawing/2014/main" id="{485CE96A-38BD-0B7B-3A27-A57774BF0D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5743" y="182593"/>
            <a:ext cx="1863305" cy="1978324"/>
          </a:xfrm>
          <a:prstGeom prst="rect">
            <a:avLst/>
          </a:prstGeom>
        </p:spPr>
      </p:pic>
    </p:spTree>
    <p:extLst>
      <p:ext uri="{BB962C8B-B14F-4D97-AF65-F5344CB8AC3E}">
        <p14:creationId xmlns:p14="http://schemas.microsoft.com/office/powerpoint/2010/main" val="737403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F06E2-6F20-96B8-2435-33DEA97F7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C0690-FBB8-6689-7F4A-E405F3658B4D}"/>
              </a:ext>
            </a:extLst>
          </p:cNvPr>
          <p:cNvSpPr>
            <a:spLocks noGrp="1"/>
          </p:cNvSpPr>
          <p:nvPr>
            <p:ph type="title"/>
          </p:nvPr>
        </p:nvSpPr>
        <p:spPr>
          <a:xfrm>
            <a:off x="960120" y="317814"/>
            <a:ext cx="10268712" cy="1700784"/>
          </a:xfrm>
        </p:spPr>
        <p:txBody>
          <a:bodyPr anchor="ctr">
            <a:normAutofit/>
          </a:bodyPr>
          <a:lstStyle/>
          <a:p>
            <a:r>
              <a:rPr lang="en-GB"/>
              <a:t>SUBJECT: History</a:t>
            </a:r>
          </a:p>
        </p:txBody>
      </p:sp>
      <p:sp>
        <p:nvSpPr>
          <p:cNvPr id="3" name="Content Placeholder 2">
            <a:extLst>
              <a:ext uri="{FF2B5EF4-FFF2-40B4-BE49-F238E27FC236}">
                <a16:creationId xmlns:a16="http://schemas.microsoft.com/office/drawing/2014/main" id="{E10EE139-A3E2-D08E-EBD1-623A985C3682}"/>
              </a:ext>
            </a:extLst>
          </p:cNvPr>
          <p:cNvSpPr>
            <a:spLocks noGrp="1"/>
          </p:cNvSpPr>
          <p:nvPr>
            <p:ph sz="half" idx="1"/>
          </p:nvPr>
        </p:nvSpPr>
        <p:spPr>
          <a:xfrm>
            <a:off x="-1451" y="2465832"/>
            <a:ext cx="8610599" cy="4020312"/>
          </a:xfrm>
        </p:spPr>
        <p:txBody>
          <a:bodyPr vert="horz" lIns="91440" tIns="45720" rIns="91440" bIns="45720" rtlCol="0" anchor="t">
            <a:normAutofit/>
          </a:bodyPr>
          <a:lstStyle/>
          <a:p>
            <a:pPr algn="ctr">
              <a:lnSpc>
                <a:spcPct val="91000"/>
              </a:lnSpc>
            </a:pPr>
            <a:r>
              <a:rPr lang="en-GB" sz="1800">
                <a:ea typeface="+mn-lt"/>
                <a:cs typeface="+mn-lt"/>
              </a:rPr>
              <a:t>In short History is all about enriched, student focused learning where students are supported to achieve and understand better the world around them!</a:t>
            </a:r>
            <a:endParaRPr lang="en-US" sz="1800"/>
          </a:p>
        </p:txBody>
      </p:sp>
      <p:pic>
        <p:nvPicPr>
          <p:cNvPr id="4" name="Picture 3" descr="Two men holding papers in a hallway&#10;&#10;AI-generated content may be incorrect.">
            <a:extLst>
              <a:ext uri="{FF2B5EF4-FFF2-40B4-BE49-F238E27FC236}">
                <a16:creationId xmlns:a16="http://schemas.microsoft.com/office/drawing/2014/main" id="{F6DDAD6E-73E4-E41A-5652-CBB877AFDECC}"/>
              </a:ext>
            </a:extLst>
          </p:cNvPr>
          <p:cNvPicPr>
            <a:picLocks noChangeAspect="1"/>
          </p:cNvPicPr>
          <p:nvPr/>
        </p:nvPicPr>
        <p:blipFill>
          <a:blip r:embed="rId2"/>
          <a:stretch>
            <a:fillRect/>
          </a:stretch>
        </p:blipFill>
        <p:spPr>
          <a:xfrm>
            <a:off x="8700687" y="2459010"/>
            <a:ext cx="3110230" cy="4126865"/>
          </a:xfrm>
          <a:prstGeom prst="rect">
            <a:avLst/>
          </a:prstGeom>
        </p:spPr>
      </p:pic>
      <p:pic>
        <p:nvPicPr>
          <p:cNvPr id="5" name="Picture 4" descr="A piece of paper with writing on it&#10;&#10;AI-generated content may be incorrect.">
            <a:extLst>
              <a:ext uri="{FF2B5EF4-FFF2-40B4-BE49-F238E27FC236}">
                <a16:creationId xmlns:a16="http://schemas.microsoft.com/office/drawing/2014/main" id="{D2684B35-0A0F-4EEB-0D63-EC226C9ED288}"/>
              </a:ext>
            </a:extLst>
          </p:cNvPr>
          <p:cNvPicPr>
            <a:picLocks noChangeAspect="1"/>
          </p:cNvPicPr>
          <p:nvPr/>
        </p:nvPicPr>
        <p:blipFill>
          <a:blip r:embed="rId3"/>
          <a:stretch>
            <a:fillRect/>
          </a:stretch>
        </p:blipFill>
        <p:spPr>
          <a:xfrm>
            <a:off x="171767" y="3604895"/>
            <a:ext cx="2623185" cy="2879090"/>
          </a:xfrm>
          <a:prstGeom prst="rect">
            <a:avLst/>
          </a:prstGeom>
        </p:spPr>
      </p:pic>
      <p:sp>
        <p:nvSpPr>
          <p:cNvPr id="6" name="Arrow: Right 5">
            <a:extLst>
              <a:ext uri="{FF2B5EF4-FFF2-40B4-BE49-F238E27FC236}">
                <a16:creationId xmlns:a16="http://schemas.microsoft.com/office/drawing/2014/main" id="{2DCA9524-6AD0-9B27-7436-9F98B7BD3994}"/>
              </a:ext>
            </a:extLst>
          </p:cNvPr>
          <p:cNvSpPr/>
          <p:nvPr/>
        </p:nvSpPr>
        <p:spPr>
          <a:xfrm>
            <a:off x="1992720" y="3125832"/>
            <a:ext cx="2301874" cy="310152"/>
          </a:xfrm>
          <a:prstGeom prst="rightArrow">
            <a:avLst/>
          </a:prstGeom>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One year later</a:t>
            </a:r>
            <a:endParaRPr lang="en-US" sz="1200"/>
          </a:p>
        </p:txBody>
      </p:sp>
      <p:pic>
        <p:nvPicPr>
          <p:cNvPr id="7" name="Picture 6" descr="A piece of paper with writing on it&#10;&#10;AI-generated content may be incorrect.">
            <a:extLst>
              <a:ext uri="{FF2B5EF4-FFF2-40B4-BE49-F238E27FC236}">
                <a16:creationId xmlns:a16="http://schemas.microsoft.com/office/drawing/2014/main" id="{CA6763CB-2407-53BA-03FA-7AF28D463EE3}"/>
              </a:ext>
            </a:extLst>
          </p:cNvPr>
          <p:cNvPicPr>
            <a:picLocks noChangeAspect="1"/>
          </p:cNvPicPr>
          <p:nvPr/>
        </p:nvPicPr>
        <p:blipFill>
          <a:blip r:embed="rId4"/>
          <a:stretch>
            <a:fillRect/>
          </a:stretch>
        </p:blipFill>
        <p:spPr>
          <a:xfrm>
            <a:off x="3541406" y="3647440"/>
            <a:ext cx="2437108" cy="3058160"/>
          </a:xfrm>
          <a:prstGeom prst="rect">
            <a:avLst/>
          </a:prstGeom>
        </p:spPr>
      </p:pic>
      <p:pic>
        <p:nvPicPr>
          <p:cNvPr id="8" name="Picture 7" descr="A piece of paper with writing on it&#10;&#10;AI-generated content may be incorrect.">
            <a:extLst>
              <a:ext uri="{FF2B5EF4-FFF2-40B4-BE49-F238E27FC236}">
                <a16:creationId xmlns:a16="http://schemas.microsoft.com/office/drawing/2014/main" id="{FED34E51-18A6-E55D-7316-4D2ABA02F445}"/>
              </a:ext>
            </a:extLst>
          </p:cNvPr>
          <p:cNvPicPr>
            <a:picLocks noChangeAspect="1"/>
          </p:cNvPicPr>
          <p:nvPr/>
        </p:nvPicPr>
        <p:blipFill>
          <a:blip r:embed="rId5"/>
          <a:stretch>
            <a:fillRect/>
          </a:stretch>
        </p:blipFill>
        <p:spPr>
          <a:xfrm>
            <a:off x="6091165" y="3647440"/>
            <a:ext cx="2417590" cy="3058160"/>
          </a:xfrm>
          <a:prstGeom prst="rect">
            <a:avLst/>
          </a:prstGeom>
        </p:spPr>
      </p:pic>
      <p:sp>
        <p:nvSpPr>
          <p:cNvPr id="9" name="Speech Bubble: Oval 8">
            <a:extLst>
              <a:ext uri="{FF2B5EF4-FFF2-40B4-BE49-F238E27FC236}">
                <a16:creationId xmlns:a16="http://schemas.microsoft.com/office/drawing/2014/main" id="{519D378E-9391-C811-1649-02AB126CD938}"/>
              </a:ext>
            </a:extLst>
          </p:cNvPr>
          <p:cNvSpPr/>
          <p:nvPr/>
        </p:nvSpPr>
        <p:spPr>
          <a:xfrm>
            <a:off x="7796776" y="178884"/>
            <a:ext cx="2700112" cy="25331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My college needs me to pass History to go on to do Classics and then I can get into University.</a:t>
            </a:r>
          </a:p>
        </p:txBody>
      </p:sp>
      <p:sp>
        <p:nvSpPr>
          <p:cNvPr id="10" name="Speech Bubble: Rectangle with Corners Rounded 9">
            <a:extLst>
              <a:ext uri="{FF2B5EF4-FFF2-40B4-BE49-F238E27FC236}">
                <a16:creationId xmlns:a16="http://schemas.microsoft.com/office/drawing/2014/main" id="{364B9A1B-1520-3763-779E-28616376BE61}"/>
              </a:ext>
            </a:extLst>
          </p:cNvPr>
          <p:cNvSpPr/>
          <p:nvPr/>
        </p:nvSpPr>
        <p:spPr>
          <a:xfrm>
            <a:off x="9983741" y="2172425"/>
            <a:ext cx="2069918" cy="1106532"/>
          </a:xfrm>
          <a:prstGeom prst="wedgeRoundRectCallout">
            <a:avLst/>
          </a:prstGeom>
          <a:solidFill>
            <a:schemeClr val="accent4">
              <a:lumMod val="60000"/>
              <a:lumOff val="40000"/>
            </a:schemeClr>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Why wouldn't you want to learn about History – it should be compulsory!</a:t>
            </a:r>
          </a:p>
        </p:txBody>
      </p:sp>
      <p:pic>
        <p:nvPicPr>
          <p:cNvPr id="12" name="Graphic 11" descr="Dinosaur Head Skeleton with solid fill">
            <a:extLst>
              <a:ext uri="{FF2B5EF4-FFF2-40B4-BE49-F238E27FC236}">
                <a16:creationId xmlns:a16="http://schemas.microsoft.com/office/drawing/2014/main" id="{AE66DA92-ECD4-1A13-35D8-BC974A7B98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5743" y="182593"/>
            <a:ext cx="1863305" cy="1978324"/>
          </a:xfrm>
          <a:prstGeom prst="rect">
            <a:avLst/>
          </a:prstGeom>
        </p:spPr>
      </p:pic>
    </p:spTree>
    <p:extLst>
      <p:ext uri="{BB962C8B-B14F-4D97-AF65-F5344CB8AC3E}">
        <p14:creationId xmlns:p14="http://schemas.microsoft.com/office/powerpoint/2010/main" val="296504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7B331-063A-399A-71C4-A115F95C6C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5DB80-CD34-1D1F-4293-BBC20C77BA38}"/>
              </a:ext>
            </a:extLst>
          </p:cNvPr>
          <p:cNvSpPr>
            <a:spLocks noGrp="1"/>
          </p:cNvSpPr>
          <p:nvPr>
            <p:ph type="title"/>
          </p:nvPr>
        </p:nvSpPr>
        <p:spPr/>
        <p:txBody>
          <a:bodyPr/>
          <a:lstStyle/>
          <a:p>
            <a:r>
              <a:rPr lang="en-GB"/>
              <a:t>SUBJECT: film studies</a:t>
            </a:r>
          </a:p>
        </p:txBody>
      </p:sp>
      <p:sp>
        <p:nvSpPr>
          <p:cNvPr id="3" name="Content Placeholder 2">
            <a:extLst>
              <a:ext uri="{FF2B5EF4-FFF2-40B4-BE49-F238E27FC236}">
                <a16:creationId xmlns:a16="http://schemas.microsoft.com/office/drawing/2014/main" id="{E75FA9E0-D43D-4646-701F-F5AE37904B6A}"/>
              </a:ext>
            </a:extLst>
          </p:cNvPr>
          <p:cNvSpPr>
            <a:spLocks noGrp="1"/>
          </p:cNvSpPr>
          <p:nvPr>
            <p:ph idx="1"/>
          </p:nvPr>
        </p:nvSpPr>
        <p:spPr>
          <a:xfrm>
            <a:off x="960120" y="2308972"/>
            <a:ext cx="10833707" cy="4400195"/>
          </a:xfrm>
        </p:spPr>
        <p:txBody>
          <a:bodyPr vert="horz" lIns="91440" tIns="45720" rIns="91440" bIns="45720" rtlCol="0" anchor="t">
            <a:normAutofit fontScale="40000" lnSpcReduction="20000"/>
          </a:bodyPr>
          <a:lstStyle/>
          <a:p>
            <a:r>
              <a:rPr lang="en-GB"/>
              <a:t>Exam board: </a:t>
            </a:r>
            <a:r>
              <a:rPr lang="en-GB" err="1">
                <a:solidFill>
                  <a:srgbClr val="00B050"/>
                </a:solidFill>
              </a:rPr>
              <a:t>Eduqas</a:t>
            </a:r>
            <a:endParaRPr lang="en-GB" err="1">
              <a:solidFill>
                <a:srgbClr val="92D050"/>
              </a:solidFill>
            </a:endParaRPr>
          </a:p>
          <a:p>
            <a:r>
              <a:rPr lang="en-GB">
                <a:solidFill>
                  <a:srgbClr val="000000"/>
                </a:solidFill>
              </a:rPr>
              <a:t>Qualification</a:t>
            </a:r>
            <a:r>
              <a:rPr lang="en-GB"/>
              <a:t> type: </a:t>
            </a:r>
            <a:r>
              <a:rPr lang="en-GB">
                <a:solidFill>
                  <a:srgbClr val="00B050"/>
                </a:solidFill>
              </a:rPr>
              <a:t>GCSE</a:t>
            </a:r>
            <a:endParaRPr lang="en-US">
              <a:solidFill>
                <a:srgbClr val="000000"/>
              </a:solidFill>
            </a:endParaRPr>
          </a:p>
          <a:p>
            <a:r>
              <a:rPr lang="en-GB"/>
              <a:t>Details of course: </a:t>
            </a:r>
            <a:r>
              <a:rPr lang="en-GB">
                <a:solidFill>
                  <a:srgbClr val="00B050"/>
                </a:solidFill>
              </a:rPr>
              <a:t>Film Studies consists of 2 written examinations.</a:t>
            </a:r>
            <a:endParaRPr lang="en-US">
              <a:solidFill>
                <a:srgbClr val="000000"/>
              </a:solidFill>
            </a:endParaRPr>
          </a:p>
          <a:p>
            <a:r>
              <a:rPr lang="en-GB">
                <a:solidFill>
                  <a:srgbClr val="00B050"/>
                </a:solidFill>
              </a:rPr>
              <a:t>Paper 1 Key Developments in US Cinema </a:t>
            </a:r>
            <a:endParaRPr lang="en-US">
              <a:solidFill>
                <a:srgbClr val="000000"/>
              </a:solidFill>
            </a:endParaRPr>
          </a:p>
          <a:p>
            <a:r>
              <a:rPr lang="en-GB">
                <a:solidFill>
                  <a:srgbClr val="00B050"/>
                </a:solidFill>
              </a:rPr>
              <a:t>Paper 2 Global Cinema. </a:t>
            </a:r>
            <a:endParaRPr lang="en-US">
              <a:solidFill>
                <a:srgbClr val="000000"/>
              </a:solidFill>
            </a:endParaRPr>
          </a:p>
          <a:p>
            <a:r>
              <a:rPr lang="en-GB">
                <a:solidFill>
                  <a:srgbClr val="00B050"/>
                </a:solidFill>
              </a:rPr>
              <a:t>Component 3:    There is also a practical Non-Exam Assessment for which the students learn how to plan, write and produce a short film of 2.5 minutes. </a:t>
            </a:r>
            <a:endParaRPr lang="en-US"/>
          </a:p>
          <a:p>
            <a:r>
              <a:rPr lang="en-GB"/>
              <a:t>The students also write and submit an essay discussing how they made their short film.  The practical aspect of the course is ongoing throughout the 2 years study with the final complete film and film script  submitted end of Spring term before the GCSE exams start in the Summer term. </a:t>
            </a:r>
            <a:endParaRPr lang="en-US"/>
          </a:p>
          <a:p>
            <a:r>
              <a:rPr lang="en-GB"/>
              <a:t>Content covered: </a:t>
            </a:r>
            <a:r>
              <a:rPr lang="en-GB">
                <a:highlight>
                  <a:srgbClr val="FFFF00"/>
                </a:highlight>
              </a:rPr>
              <a:t>Studying film takes the students from being a member of the audience to being a film critic and film maker. We study the development of film making technology from early silent films through to the latest in digital film making. We learn about the technical elements of film such as costumes, set design, prop building, sound-track making, camera work, lighting and editing.   Students study 6 films set by the exam board and they write about these films in the exams.   These films reflect different important genres and eras of film making, for instance students can study and write about early silent cinema as well as contemporary independent film making, We also study films from different cultures and countries. Students learn advanced analytical thinking and writing skills and study how society and social contexts impact on cinema which is </a:t>
            </a:r>
            <a:r>
              <a:rPr lang="en-GB" i="1">
                <a:highlight>
                  <a:srgbClr val="FFFF00"/>
                </a:highlight>
              </a:rPr>
              <a:t>the</a:t>
            </a:r>
            <a:r>
              <a:rPr lang="en-GB">
                <a:highlight>
                  <a:srgbClr val="FFFF00"/>
                </a:highlight>
              </a:rPr>
              <a:t> most important art film of the modern age. For example: we study how the cold war is reflected in the rise of science fiction film making.  We study how film makers can express important ideas about through making films.  Students also visit film festivals and exhibitions and can take part in film making competitions.  </a:t>
            </a:r>
          </a:p>
          <a:p>
            <a:r>
              <a:rPr lang="en-GB"/>
              <a:t>Career/Further education Opportunities: </a:t>
            </a:r>
            <a:r>
              <a:rPr lang="en-GB">
                <a:highlight>
                  <a:srgbClr val="FFFF00"/>
                </a:highlight>
              </a:rPr>
              <a:t>Students can progress onto L3 courses in Film, Media, Journalism, Design. Script writing/creative writing.    Previous students at CAL have gone onto the London Film School to study film directing and on to Goldsmith University to study Media and Journalism.  Previous students have also progressed onto the L3 Extended Project Qualification where they researched in depth a subject of their choice such as animated film or voice-overs.  There are a range of apprenticeships  available in  technical areas of film and media.  </a:t>
            </a:r>
            <a:r>
              <a:rPr lang="en-GB" i="1">
                <a:highlight>
                  <a:srgbClr val="FFFF00"/>
                </a:highlight>
              </a:rPr>
              <a:t>The Film and Media industry in the UK is the largest in Europe with ITV, Channel 4, Sky being major players.</a:t>
            </a:r>
            <a:r>
              <a:rPr lang="en-GB">
                <a:highlight>
                  <a:srgbClr val="FFFF00"/>
                </a:highlight>
              </a:rPr>
              <a:t> Currently the students studying Creative Media skills courses have been following Media briefs set by Sky TV such as learning to make news reels and have the opportunity to submit their creative work for competitions run by Sky Studios.   Media and Film employers have an emphasis on diverse employment practises and actively encourage neuro-diverse applicants.  Film Studies also offers many transferable skills that are sought by colleges and employers such as research skills, analytical writing skills, critical thinking, technical skills such as being able to edit using a range of software and being able to make short digital film work. </a:t>
            </a:r>
            <a:endParaRPr lang="en-US">
              <a:highlight>
                <a:srgbClr val="FFFF00"/>
              </a:highlight>
            </a:endParaRPr>
          </a:p>
        </p:txBody>
      </p:sp>
      <p:pic>
        <p:nvPicPr>
          <p:cNvPr id="4" name="Picture 3" descr="A person using a computer&#10;&#10;AI-generated content may be incorrect.">
            <a:extLst>
              <a:ext uri="{FF2B5EF4-FFF2-40B4-BE49-F238E27FC236}">
                <a16:creationId xmlns:a16="http://schemas.microsoft.com/office/drawing/2014/main" id="{A2C880D8-EE4F-35BB-A532-01ACE2940A70}"/>
              </a:ext>
            </a:extLst>
          </p:cNvPr>
          <p:cNvPicPr>
            <a:picLocks noChangeAspect="1"/>
          </p:cNvPicPr>
          <p:nvPr/>
        </p:nvPicPr>
        <p:blipFill>
          <a:blip r:embed="rId2"/>
          <a:stretch>
            <a:fillRect/>
          </a:stretch>
        </p:blipFill>
        <p:spPr>
          <a:xfrm>
            <a:off x="9464132" y="2289718"/>
            <a:ext cx="891171" cy="1271240"/>
          </a:xfrm>
          <a:prstGeom prst="rect">
            <a:avLst/>
          </a:prstGeom>
        </p:spPr>
      </p:pic>
      <p:pic>
        <p:nvPicPr>
          <p:cNvPr id="5" name="Picture 4" descr="A person in a blue jacket holding a red object&#10;&#10;AI-generated content may be incorrect.">
            <a:extLst>
              <a:ext uri="{FF2B5EF4-FFF2-40B4-BE49-F238E27FC236}">
                <a16:creationId xmlns:a16="http://schemas.microsoft.com/office/drawing/2014/main" id="{910C2A26-61D7-1A73-0153-B57EAEB697E1}"/>
              </a:ext>
            </a:extLst>
          </p:cNvPr>
          <p:cNvPicPr>
            <a:picLocks noChangeAspect="1"/>
          </p:cNvPicPr>
          <p:nvPr/>
        </p:nvPicPr>
        <p:blipFill>
          <a:blip r:embed="rId3"/>
          <a:stretch>
            <a:fillRect/>
          </a:stretch>
        </p:blipFill>
        <p:spPr>
          <a:xfrm rot="5400000" flipV="1">
            <a:off x="6833909" y="2446688"/>
            <a:ext cx="1230355" cy="956215"/>
          </a:xfrm>
          <a:prstGeom prst="rect">
            <a:avLst/>
          </a:prstGeom>
        </p:spPr>
      </p:pic>
      <p:pic>
        <p:nvPicPr>
          <p:cNvPr id="6" name="Picture 5" descr="A person looking at a camera&#10;&#10;AI-generated content may be incorrect.">
            <a:extLst>
              <a:ext uri="{FF2B5EF4-FFF2-40B4-BE49-F238E27FC236}">
                <a16:creationId xmlns:a16="http://schemas.microsoft.com/office/drawing/2014/main" id="{2843E8BA-5A24-85B8-33AC-734D6B8B57D8}"/>
              </a:ext>
            </a:extLst>
          </p:cNvPr>
          <p:cNvPicPr>
            <a:picLocks noChangeAspect="1"/>
          </p:cNvPicPr>
          <p:nvPr/>
        </p:nvPicPr>
        <p:blipFill>
          <a:blip r:embed="rId4"/>
          <a:stretch>
            <a:fillRect/>
          </a:stretch>
        </p:blipFill>
        <p:spPr>
          <a:xfrm>
            <a:off x="5743344" y="2371493"/>
            <a:ext cx="902321" cy="1204334"/>
          </a:xfrm>
          <a:prstGeom prst="rect">
            <a:avLst/>
          </a:prstGeom>
        </p:spPr>
      </p:pic>
      <p:pic>
        <p:nvPicPr>
          <p:cNvPr id="7" name="Picture 6" descr="A person using a computer&#10;&#10;AI-generated content may be incorrect.">
            <a:extLst>
              <a:ext uri="{FF2B5EF4-FFF2-40B4-BE49-F238E27FC236}">
                <a16:creationId xmlns:a16="http://schemas.microsoft.com/office/drawing/2014/main" id="{0DB21982-28BB-5E53-F9DD-360CE4D750D5}"/>
              </a:ext>
            </a:extLst>
          </p:cNvPr>
          <p:cNvPicPr>
            <a:picLocks noChangeAspect="1"/>
          </p:cNvPicPr>
          <p:nvPr/>
        </p:nvPicPr>
        <p:blipFill>
          <a:blip r:embed="rId5"/>
          <a:stretch>
            <a:fillRect/>
          </a:stretch>
        </p:blipFill>
        <p:spPr>
          <a:xfrm rot="5400000" flipV="1">
            <a:off x="7999607" y="2453268"/>
            <a:ext cx="1263806" cy="974802"/>
          </a:xfrm>
          <a:prstGeom prst="rect">
            <a:avLst/>
          </a:prstGeom>
        </p:spPr>
      </p:pic>
      <p:pic>
        <p:nvPicPr>
          <p:cNvPr id="9" name="Graphic 8" descr="Film reel outline">
            <a:extLst>
              <a:ext uri="{FF2B5EF4-FFF2-40B4-BE49-F238E27FC236}">
                <a16:creationId xmlns:a16="http://schemas.microsoft.com/office/drawing/2014/main" id="{6BA41B5B-E40C-F5C2-4066-CD984F50B7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8877" y="240101"/>
            <a:ext cx="1863305" cy="1848928"/>
          </a:xfrm>
          <a:prstGeom prst="rect">
            <a:avLst/>
          </a:prstGeom>
        </p:spPr>
      </p:pic>
    </p:spTree>
    <p:extLst>
      <p:ext uri="{BB962C8B-B14F-4D97-AF65-F5344CB8AC3E}">
        <p14:creationId xmlns:p14="http://schemas.microsoft.com/office/powerpoint/2010/main" val="83675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CA86-A00F-0227-8C60-D36A13D0CD12}"/>
              </a:ext>
            </a:extLst>
          </p:cNvPr>
          <p:cNvSpPr>
            <a:spLocks noGrp="1"/>
          </p:cNvSpPr>
          <p:nvPr>
            <p:ph type="title"/>
          </p:nvPr>
        </p:nvSpPr>
        <p:spPr/>
        <p:txBody>
          <a:bodyPr/>
          <a:lstStyle/>
          <a:p>
            <a:r>
              <a:rPr lang="en-GB"/>
              <a:t>SUBJECT: FILM STUDIES</a:t>
            </a:r>
          </a:p>
        </p:txBody>
      </p:sp>
      <p:sp>
        <p:nvSpPr>
          <p:cNvPr id="3" name="Content Placeholder 2">
            <a:extLst>
              <a:ext uri="{FF2B5EF4-FFF2-40B4-BE49-F238E27FC236}">
                <a16:creationId xmlns:a16="http://schemas.microsoft.com/office/drawing/2014/main" id="{15C6B77C-077A-2598-961D-22621CE46FBE}"/>
              </a:ext>
            </a:extLst>
          </p:cNvPr>
          <p:cNvSpPr>
            <a:spLocks noGrp="1"/>
          </p:cNvSpPr>
          <p:nvPr>
            <p:ph idx="1"/>
          </p:nvPr>
        </p:nvSpPr>
        <p:spPr>
          <a:xfrm>
            <a:off x="500045" y="2393658"/>
            <a:ext cx="7756270" cy="4129148"/>
          </a:xfrm>
        </p:spPr>
        <p:txBody>
          <a:bodyPr vert="horz" lIns="91440" tIns="45720" rIns="91440" bIns="45720" rtlCol="0" anchor="t">
            <a:normAutofit lnSpcReduction="10000"/>
          </a:bodyPr>
          <a:lstStyle/>
          <a:p>
            <a:r>
              <a:rPr lang="en-GB"/>
              <a:t>Studying film offers a unique blend of academic and highly creative work. It prepares students for work across various fields such as film production, media industries, marketing, advertising, journalism and education.  Students rapidly improve their written skills through learning script writing and journalistic writing. </a:t>
            </a:r>
            <a:endParaRPr lang="en-US"/>
          </a:p>
          <a:p>
            <a:r>
              <a:rPr lang="en-GB"/>
              <a:t>Film students learn valuable collaboration skills to produce short films and film-related projects and develop inter-personal skills and networking skills.</a:t>
            </a:r>
          </a:p>
        </p:txBody>
      </p:sp>
      <p:pic>
        <p:nvPicPr>
          <p:cNvPr id="4" name="Picture 3" descr="A group of boys sitting at a table&#10;&#10;AI-generated content may be incorrect.">
            <a:extLst>
              <a:ext uri="{FF2B5EF4-FFF2-40B4-BE49-F238E27FC236}">
                <a16:creationId xmlns:a16="http://schemas.microsoft.com/office/drawing/2014/main" id="{6592C37D-28D7-09E1-FBE3-323DFD8B6FF0}"/>
              </a:ext>
            </a:extLst>
          </p:cNvPr>
          <p:cNvPicPr>
            <a:picLocks noChangeAspect="1"/>
          </p:cNvPicPr>
          <p:nvPr/>
        </p:nvPicPr>
        <p:blipFill>
          <a:blip r:embed="rId2"/>
          <a:stretch>
            <a:fillRect/>
          </a:stretch>
        </p:blipFill>
        <p:spPr>
          <a:xfrm>
            <a:off x="9291368" y="2584331"/>
            <a:ext cx="2436963" cy="1829521"/>
          </a:xfrm>
          <a:prstGeom prst="rect">
            <a:avLst/>
          </a:prstGeom>
        </p:spPr>
      </p:pic>
      <p:pic>
        <p:nvPicPr>
          <p:cNvPr id="5" name="Picture 4" descr="A group of people sitting at a desk with computers&#10;&#10;AI-generated content may be incorrect.">
            <a:extLst>
              <a:ext uri="{FF2B5EF4-FFF2-40B4-BE49-F238E27FC236}">
                <a16:creationId xmlns:a16="http://schemas.microsoft.com/office/drawing/2014/main" id="{85522A33-B06B-6D76-CE08-E69B6D16048F}"/>
              </a:ext>
            </a:extLst>
          </p:cNvPr>
          <p:cNvPicPr>
            <a:picLocks noChangeAspect="1"/>
          </p:cNvPicPr>
          <p:nvPr/>
        </p:nvPicPr>
        <p:blipFill>
          <a:blip r:embed="rId3"/>
          <a:stretch>
            <a:fillRect/>
          </a:stretch>
        </p:blipFill>
        <p:spPr>
          <a:xfrm>
            <a:off x="9291367" y="4830792"/>
            <a:ext cx="2516039" cy="1847492"/>
          </a:xfrm>
          <a:prstGeom prst="rect">
            <a:avLst/>
          </a:prstGeom>
        </p:spPr>
      </p:pic>
      <p:pic>
        <p:nvPicPr>
          <p:cNvPr id="7" name="Graphic 6" descr="Film reel outline">
            <a:extLst>
              <a:ext uri="{FF2B5EF4-FFF2-40B4-BE49-F238E27FC236}">
                <a16:creationId xmlns:a16="http://schemas.microsoft.com/office/drawing/2014/main" id="{FD87E04C-714A-9E49-3BE5-E8F0F6C28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8877" y="240101"/>
            <a:ext cx="1863305" cy="1848928"/>
          </a:xfrm>
          <a:prstGeom prst="rect">
            <a:avLst/>
          </a:prstGeom>
        </p:spPr>
      </p:pic>
    </p:spTree>
    <p:extLst>
      <p:ext uri="{BB962C8B-B14F-4D97-AF65-F5344CB8AC3E}">
        <p14:creationId xmlns:p14="http://schemas.microsoft.com/office/powerpoint/2010/main" val="312225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9EB40-1509-1B59-F68A-147ADBA52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99F23-2190-1A71-F317-73DAFC499404}"/>
              </a:ext>
            </a:extLst>
          </p:cNvPr>
          <p:cNvSpPr>
            <a:spLocks noGrp="1"/>
          </p:cNvSpPr>
          <p:nvPr>
            <p:ph type="title"/>
          </p:nvPr>
        </p:nvSpPr>
        <p:spPr/>
        <p:txBody>
          <a:bodyPr/>
          <a:lstStyle/>
          <a:p>
            <a:r>
              <a:rPr lang="en-GB"/>
              <a:t>SUBJECT: FILM STUDIEs</a:t>
            </a:r>
          </a:p>
        </p:txBody>
      </p:sp>
      <p:sp>
        <p:nvSpPr>
          <p:cNvPr id="3" name="Content Placeholder 2">
            <a:extLst>
              <a:ext uri="{FF2B5EF4-FFF2-40B4-BE49-F238E27FC236}">
                <a16:creationId xmlns:a16="http://schemas.microsoft.com/office/drawing/2014/main" id="{CB2091ED-F121-3499-7A9E-34ECEA592F6B}"/>
              </a:ext>
            </a:extLst>
          </p:cNvPr>
          <p:cNvSpPr>
            <a:spLocks noGrp="1"/>
          </p:cNvSpPr>
          <p:nvPr>
            <p:ph idx="1"/>
          </p:nvPr>
        </p:nvSpPr>
        <p:spPr>
          <a:xfrm>
            <a:off x="960120" y="2357294"/>
            <a:ext cx="7815444" cy="4240362"/>
          </a:xfrm>
        </p:spPr>
        <p:txBody>
          <a:bodyPr vert="horz" lIns="91440" tIns="45720" rIns="91440" bIns="45720" rtlCol="0" anchor="t">
            <a:normAutofit lnSpcReduction="10000"/>
          </a:bodyPr>
          <a:lstStyle/>
          <a:p>
            <a:r>
              <a:rPr lang="en-GB">
                <a:solidFill>
                  <a:srgbClr val="00B050"/>
                </a:solidFill>
              </a:rPr>
              <a:t>Finally...student results:   </a:t>
            </a:r>
          </a:p>
          <a:p>
            <a:r>
              <a:rPr lang="en-GB">
                <a:solidFill>
                  <a:srgbClr val="00B050"/>
                </a:solidFill>
              </a:rPr>
              <a:t>Students have for the past three years done well in </a:t>
            </a:r>
          </a:p>
          <a:p>
            <a:r>
              <a:rPr lang="en-GB">
                <a:solidFill>
                  <a:srgbClr val="00B050"/>
                </a:solidFill>
              </a:rPr>
              <a:t>Film Studies GCSE.  </a:t>
            </a:r>
            <a:endParaRPr lang="en-GB"/>
          </a:p>
          <a:p>
            <a:r>
              <a:rPr lang="en-GB">
                <a:solidFill>
                  <a:srgbClr val="00B050"/>
                </a:solidFill>
              </a:rPr>
              <a:t>Students have achieved 100% pass rate between grades 4 – 8</a:t>
            </a:r>
          </a:p>
          <a:p>
            <a:r>
              <a:rPr lang="en-GB">
                <a:solidFill>
                  <a:srgbClr val="00B050"/>
                </a:solidFill>
              </a:rPr>
              <a:t>Students enjoy the study of film because of the combination of academic rigour and creativity – they can produce unique personal film projects working individually or as a team. </a:t>
            </a:r>
          </a:p>
          <a:p>
            <a:endParaRPr lang="en-GB">
              <a:solidFill>
                <a:srgbClr val="00B050"/>
              </a:solidFill>
            </a:endParaRPr>
          </a:p>
        </p:txBody>
      </p:sp>
      <p:pic>
        <p:nvPicPr>
          <p:cNvPr id="4" name="Picture 3" descr="A group of people standing next to a wall&#10;&#10;AI-generated content may be incorrect.">
            <a:extLst>
              <a:ext uri="{FF2B5EF4-FFF2-40B4-BE49-F238E27FC236}">
                <a16:creationId xmlns:a16="http://schemas.microsoft.com/office/drawing/2014/main" id="{72EE2A4B-9407-A946-BC6E-20FC396D02FB}"/>
              </a:ext>
            </a:extLst>
          </p:cNvPr>
          <p:cNvPicPr>
            <a:picLocks noChangeAspect="1"/>
          </p:cNvPicPr>
          <p:nvPr/>
        </p:nvPicPr>
        <p:blipFill>
          <a:blip r:embed="rId2"/>
          <a:stretch>
            <a:fillRect/>
          </a:stretch>
        </p:blipFill>
        <p:spPr>
          <a:xfrm>
            <a:off x="8575287" y="2356624"/>
            <a:ext cx="1791631" cy="1509133"/>
          </a:xfrm>
          <a:prstGeom prst="rect">
            <a:avLst/>
          </a:prstGeom>
        </p:spPr>
      </p:pic>
      <p:pic>
        <p:nvPicPr>
          <p:cNvPr id="5" name="Picture 4" descr="A child holding a camera&#10;&#10;AI-generated content may be incorrect.">
            <a:extLst>
              <a:ext uri="{FF2B5EF4-FFF2-40B4-BE49-F238E27FC236}">
                <a16:creationId xmlns:a16="http://schemas.microsoft.com/office/drawing/2014/main" id="{DA5DF131-4728-7C2E-0B13-A58B3999890E}"/>
              </a:ext>
            </a:extLst>
          </p:cNvPr>
          <p:cNvPicPr>
            <a:picLocks noChangeAspect="1"/>
          </p:cNvPicPr>
          <p:nvPr/>
        </p:nvPicPr>
        <p:blipFill>
          <a:blip r:embed="rId3"/>
          <a:stretch>
            <a:fillRect/>
          </a:stretch>
        </p:blipFill>
        <p:spPr>
          <a:xfrm rot="5400000" flipV="1">
            <a:off x="8044494" y="4464216"/>
            <a:ext cx="2702313" cy="1632721"/>
          </a:xfrm>
          <a:prstGeom prst="rect">
            <a:avLst/>
          </a:prstGeom>
        </p:spPr>
      </p:pic>
      <p:pic>
        <p:nvPicPr>
          <p:cNvPr id="6" name="Picture 5" descr="A person using a computer&#10;&#10;AI-generated content may be incorrect.">
            <a:extLst>
              <a:ext uri="{FF2B5EF4-FFF2-40B4-BE49-F238E27FC236}">
                <a16:creationId xmlns:a16="http://schemas.microsoft.com/office/drawing/2014/main" id="{EAC39F4E-CD1F-8FED-D60A-3D7DBEC05606}"/>
              </a:ext>
            </a:extLst>
          </p:cNvPr>
          <p:cNvPicPr>
            <a:picLocks noChangeAspect="1"/>
          </p:cNvPicPr>
          <p:nvPr/>
        </p:nvPicPr>
        <p:blipFill>
          <a:blip r:embed="rId4"/>
          <a:stretch>
            <a:fillRect/>
          </a:stretch>
        </p:blipFill>
        <p:spPr>
          <a:xfrm rot="5400000">
            <a:off x="9843973" y="4475004"/>
            <a:ext cx="2698596" cy="1601129"/>
          </a:xfrm>
          <a:prstGeom prst="rect">
            <a:avLst/>
          </a:prstGeom>
        </p:spPr>
      </p:pic>
      <p:pic>
        <p:nvPicPr>
          <p:cNvPr id="7" name="Picture 6" descr="A computer screen shot of a person&#10;&#10;AI-generated content may be incorrect.">
            <a:extLst>
              <a:ext uri="{FF2B5EF4-FFF2-40B4-BE49-F238E27FC236}">
                <a16:creationId xmlns:a16="http://schemas.microsoft.com/office/drawing/2014/main" id="{9AAD1F0B-25DF-EE92-6809-5DC3C6444BD0}"/>
              </a:ext>
            </a:extLst>
          </p:cNvPr>
          <p:cNvPicPr>
            <a:picLocks noChangeAspect="1"/>
          </p:cNvPicPr>
          <p:nvPr/>
        </p:nvPicPr>
        <p:blipFill>
          <a:blip r:embed="rId5"/>
          <a:stretch>
            <a:fillRect/>
          </a:stretch>
        </p:blipFill>
        <p:spPr>
          <a:xfrm rot="5400000" flipV="1">
            <a:off x="10471460" y="2345473"/>
            <a:ext cx="1524001" cy="1517493"/>
          </a:xfrm>
          <a:prstGeom prst="rect">
            <a:avLst/>
          </a:prstGeom>
        </p:spPr>
      </p:pic>
      <p:pic>
        <p:nvPicPr>
          <p:cNvPr id="9" name="Graphic 8" descr="Film reel outline">
            <a:extLst>
              <a:ext uri="{FF2B5EF4-FFF2-40B4-BE49-F238E27FC236}">
                <a16:creationId xmlns:a16="http://schemas.microsoft.com/office/drawing/2014/main" id="{C6E597A1-EC55-6132-3F25-9A9FEB46D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8877" y="240101"/>
            <a:ext cx="1863305" cy="1848928"/>
          </a:xfrm>
          <a:prstGeom prst="rect">
            <a:avLst/>
          </a:prstGeom>
        </p:spPr>
      </p:pic>
    </p:spTree>
    <p:extLst>
      <p:ext uri="{BB962C8B-B14F-4D97-AF65-F5344CB8AC3E}">
        <p14:creationId xmlns:p14="http://schemas.microsoft.com/office/powerpoint/2010/main" val="71787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F2FA-1FBB-EB76-E107-5A1DFC482612}"/>
              </a:ext>
            </a:extLst>
          </p:cNvPr>
          <p:cNvSpPr>
            <a:spLocks noGrp="1"/>
          </p:cNvSpPr>
          <p:nvPr>
            <p:ph type="title"/>
          </p:nvPr>
        </p:nvSpPr>
        <p:spPr/>
        <p:txBody>
          <a:bodyPr/>
          <a:lstStyle/>
          <a:p>
            <a:r>
              <a:rPr lang="en-GB"/>
              <a:t>Curriculum</a:t>
            </a:r>
          </a:p>
        </p:txBody>
      </p:sp>
      <p:sp>
        <p:nvSpPr>
          <p:cNvPr id="3" name="Content Placeholder 2">
            <a:extLst>
              <a:ext uri="{FF2B5EF4-FFF2-40B4-BE49-F238E27FC236}">
                <a16:creationId xmlns:a16="http://schemas.microsoft.com/office/drawing/2014/main" id="{9D31DC5A-9327-42A2-5213-E072CDAD12F0}"/>
              </a:ext>
            </a:extLst>
          </p:cNvPr>
          <p:cNvSpPr>
            <a:spLocks noGrp="1"/>
          </p:cNvSpPr>
          <p:nvPr>
            <p:ph idx="1"/>
          </p:nvPr>
        </p:nvSpPr>
        <p:spPr>
          <a:xfrm>
            <a:off x="960120" y="2702771"/>
            <a:ext cx="2576826" cy="3593592"/>
          </a:xfrm>
        </p:spPr>
        <p:txBody>
          <a:bodyPr vert="horz" lIns="91440" tIns="45720" rIns="91440" bIns="45720" rtlCol="0" anchor="t">
            <a:normAutofit/>
          </a:bodyPr>
          <a:lstStyle/>
          <a:p>
            <a:r>
              <a:rPr lang="en-GB">
                <a:solidFill>
                  <a:srgbClr val="FF0000"/>
                </a:solidFill>
              </a:rPr>
              <a:t>Core Subjects:</a:t>
            </a:r>
          </a:p>
          <a:p>
            <a:pPr marL="457200" indent="-457200">
              <a:buChar char="•"/>
            </a:pPr>
            <a:r>
              <a:rPr lang="en-GB"/>
              <a:t>English</a:t>
            </a:r>
          </a:p>
          <a:p>
            <a:pPr marL="457200" indent="-457200">
              <a:buChar char="•"/>
            </a:pPr>
            <a:r>
              <a:rPr lang="en-GB"/>
              <a:t>Maths</a:t>
            </a:r>
          </a:p>
          <a:p>
            <a:pPr marL="457200" indent="-457200">
              <a:buChar char="•"/>
            </a:pPr>
            <a:r>
              <a:rPr lang="en-GB"/>
              <a:t>Science</a:t>
            </a:r>
          </a:p>
          <a:p>
            <a:pPr marL="457200" indent="-457200">
              <a:buChar char="•"/>
            </a:pPr>
            <a:r>
              <a:rPr lang="en-GB"/>
              <a:t>PE</a:t>
            </a:r>
          </a:p>
          <a:p>
            <a:pPr marL="457200" indent="-457200">
              <a:buChar char="•"/>
            </a:pPr>
            <a:r>
              <a:rPr lang="en-GB"/>
              <a:t>PSHE</a:t>
            </a:r>
          </a:p>
        </p:txBody>
      </p:sp>
      <p:sp>
        <p:nvSpPr>
          <p:cNvPr id="5" name="Content Placeholder 2">
            <a:extLst>
              <a:ext uri="{FF2B5EF4-FFF2-40B4-BE49-F238E27FC236}">
                <a16:creationId xmlns:a16="http://schemas.microsoft.com/office/drawing/2014/main" id="{6B69D413-86C2-DC14-B459-727ABD7AB360}"/>
              </a:ext>
            </a:extLst>
          </p:cNvPr>
          <p:cNvSpPr txBox="1">
            <a:spLocks/>
          </p:cNvSpPr>
          <p:nvPr/>
        </p:nvSpPr>
        <p:spPr>
          <a:xfrm>
            <a:off x="4476822" y="2711397"/>
            <a:ext cx="5035354" cy="3593592"/>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00B050"/>
                </a:solidFill>
              </a:rPr>
              <a:t>Other lessons/sessions:</a:t>
            </a:r>
          </a:p>
          <a:p>
            <a:pPr marL="457200" indent="-457200">
              <a:buChar char="•"/>
            </a:pPr>
            <a:r>
              <a:rPr lang="en-GB"/>
              <a:t>SALT</a:t>
            </a:r>
          </a:p>
          <a:p>
            <a:pPr marL="457200" indent="-457200">
              <a:buChar char="•"/>
            </a:pPr>
            <a:r>
              <a:rPr lang="en-GB"/>
              <a:t>Careers/LS</a:t>
            </a:r>
          </a:p>
          <a:p>
            <a:pPr marL="457200" indent="-457200">
              <a:buChar char="•"/>
            </a:pPr>
            <a:r>
              <a:rPr lang="en-GB"/>
              <a:t>OT</a:t>
            </a:r>
          </a:p>
          <a:p>
            <a:pPr marL="457200" indent="-457200">
              <a:buChar char="•"/>
            </a:pPr>
            <a:r>
              <a:rPr lang="en-GB"/>
              <a:t>Literacy/numeracy</a:t>
            </a:r>
          </a:p>
          <a:p>
            <a:pPr marL="457200" indent="-457200">
              <a:buChar char="•"/>
            </a:pPr>
            <a:r>
              <a:rPr lang="en-GB"/>
              <a:t>ELSA</a:t>
            </a:r>
          </a:p>
        </p:txBody>
      </p:sp>
      <p:sp>
        <p:nvSpPr>
          <p:cNvPr id="7" name="Content Placeholder 2">
            <a:extLst>
              <a:ext uri="{FF2B5EF4-FFF2-40B4-BE49-F238E27FC236}">
                <a16:creationId xmlns:a16="http://schemas.microsoft.com/office/drawing/2014/main" id="{AAA64C8A-0001-F033-146E-2F73F2CF055F}"/>
              </a:ext>
            </a:extLst>
          </p:cNvPr>
          <p:cNvSpPr txBox="1">
            <a:spLocks/>
          </p:cNvSpPr>
          <p:nvPr/>
        </p:nvSpPr>
        <p:spPr>
          <a:xfrm>
            <a:off x="7984897" y="2711397"/>
            <a:ext cx="5035354" cy="3593592"/>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har char="•"/>
            </a:pPr>
            <a:r>
              <a:rPr lang="en-GB"/>
              <a:t>ICT</a:t>
            </a:r>
          </a:p>
          <a:p>
            <a:pPr marL="457200" indent="-457200">
              <a:buChar char="•"/>
            </a:pPr>
            <a:r>
              <a:rPr lang="en-GB"/>
              <a:t>Religious Studies</a:t>
            </a:r>
          </a:p>
          <a:p>
            <a:pPr marL="457200" indent="-457200">
              <a:buChar char="•"/>
            </a:pPr>
            <a:r>
              <a:rPr lang="en-GB"/>
              <a:t>Art</a:t>
            </a:r>
          </a:p>
          <a:p>
            <a:pPr marL="457200" indent="-457200">
              <a:buChar char="•"/>
            </a:pPr>
            <a:r>
              <a:rPr lang="en-GB"/>
              <a:t>Drama</a:t>
            </a:r>
          </a:p>
          <a:p>
            <a:pPr marL="457200" indent="-457200">
              <a:buChar char="•"/>
            </a:pPr>
            <a:r>
              <a:rPr lang="en-GB"/>
              <a:t>Humanities</a:t>
            </a:r>
          </a:p>
          <a:p>
            <a:pPr marL="457200" indent="-457200">
              <a:buChar char="•"/>
            </a:pPr>
            <a:r>
              <a:rPr lang="en-GB"/>
              <a:t>Creative Media</a:t>
            </a:r>
          </a:p>
        </p:txBody>
      </p:sp>
      <p:sp>
        <p:nvSpPr>
          <p:cNvPr id="8" name="Rectangle 7">
            <a:extLst>
              <a:ext uri="{FF2B5EF4-FFF2-40B4-BE49-F238E27FC236}">
                <a16:creationId xmlns:a16="http://schemas.microsoft.com/office/drawing/2014/main" id="{BE915ABA-BDA6-4DF6-8042-C5B5F27379D4}"/>
              </a:ext>
            </a:extLst>
          </p:cNvPr>
          <p:cNvSpPr/>
          <p:nvPr/>
        </p:nvSpPr>
        <p:spPr>
          <a:xfrm>
            <a:off x="762000" y="2676292"/>
            <a:ext cx="2917902" cy="347546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CBA11342-00C7-B212-768C-8B4D86BC2DF2}"/>
              </a:ext>
            </a:extLst>
          </p:cNvPr>
          <p:cNvSpPr/>
          <p:nvPr/>
        </p:nvSpPr>
        <p:spPr>
          <a:xfrm>
            <a:off x="4471358" y="2705046"/>
            <a:ext cx="7705562" cy="344670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Graphic 9" descr="Books outline">
            <a:extLst>
              <a:ext uri="{FF2B5EF4-FFF2-40B4-BE49-F238E27FC236}">
                <a16:creationId xmlns:a16="http://schemas.microsoft.com/office/drawing/2014/main" id="{0E29EBA2-30F0-CF77-94CB-4C7826E713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10161" y="311988"/>
            <a:ext cx="1834550" cy="1705154"/>
          </a:xfrm>
          <a:prstGeom prst="rect">
            <a:avLst/>
          </a:prstGeom>
        </p:spPr>
      </p:pic>
    </p:spTree>
    <p:extLst>
      <p:ext uri="{BB962C8B-B14F-4D97-AF65-F5344CB8AC3E}">
        <p14:creationId xmlns:p14="http://schemas.microsoft.com/office/powerpoint/2010/main" val="324504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2CDB1-E2DE-7E52-54B5-473BE1AAF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EE306-C2D8-A188-867F-AF5D19D3882C}"/>
              </a:ext>
            </a:extLst>
          </p:cNvPr>
          <p:cNvSpPr>
            <a:spLocks noGrp="1"/>
          </p:cNvSpPr>
          <p:nvPr>
            <p:ph type="title"/>
          </p:nvPr>
        </p:nvSpPr>
        <p:spPr/>
        <p:txBody>
          <a:bodyPr/>
          <a:lstStyle/>
          <a:p>
            <a:r>
              <a:rPr lang="en-GB"/>
              <a:t>SUBJECT: photography</a:t>
            </a:r>
          </a:p>
        </p:txBody>
      </p:sp>
      <p:sp>
        <p:nvSpPr>
          <p:cNvPr id="3" name="Content Placeholder 2">
            <a:extLst>
              <a:ext uri="{FF2B5EF4-FFF2-40B4-BE49-F238E27FC236}">
                <a16:creationId xmlns:a16="http://schemas.microsoft.com/office/drawing/2014/main" id="{F278EA46-27A2-5253-8E7F-DE34403D1940}"/>
              </a:ext>
            </a:extLst>
          </p:cNvPr>
          <p:cNvSpPr>
            <a:spLocks noGrp="1"/>
          </p:cNvSpPr>
          <p:nvPr>
            <p:ph idx="1"/>
          </p:nvPr>
        </p:nvSpPr>
        <p:spPr>
          <a:xfrm>
            <a:off x="960120" y="2350526"/>
            <a:ext cx="10268712" cy="4359185"/>
          </a:xfrm>
        </p:spPr>
        <p:txBody>
          <a:bodyPr vert="horz" lIns="91440" tIns="45720" rIns="91440" bIns="45720" rtlCol="0" anchor="t">
            <a:normAutofit fontScale="40000" lnSpcReduction="20000"/>
          </a:bodyPr>
          <a:lstStyle/>
          <a:p>
            <a:r>
              <a:rPr lang="en-GB"/>
              <a:t>Exam board: </a:t>
            </a:r>
            <a:r>
              <a:rPr lang="en-GB">
                <a:solidFill>
                  <a:srgbClr val="00B050"/>
                </a:solidFill>
              </a:rPr>
              <a:t> OCR </a:t>
            </a:r>
            <a:endParaRPr lang="en-US"/>
          </a:p>
          <a:p>
            <a:r>
              <a:rPr lang="en-GB"/>
              <a:t>Qualification type: </a:t>
            </a:r>
            <a:r>
              <a:rPr lang="en-GB">
                <a:solidFill>
                  <a:srgbClr val="00B050"/>
                </a:solidFill>
              </a:rPr>
              <a:t>GCSE </a:t>
            </a:r>
            <a:endParaRPr lang="en-US"/>
          </a:p>
          <a:p>
            <a:r>
              <a:rPr lang="en-GB"/>
              <a:t>Details of course: </a:t>
            </a:r>
            <a:endParaRPr lang="en-US">
              <a:solidFill>
                <a:srgbClr val="000000"/>
              </a:solidFill>
            </a:endParaRPr>
          </a:p>
          <a:p>
            <a:r>
              <a:rPr lang="en-GB">
                <a:ea typeface="+mn-lt"/>
                <a:cs typeface="+mn-lt"/>
              </a:rPr>
              <a:t>Component 01 is the Portfolio. Learners must produce work in response to a centre- or learner-set brief or stimulus: a portfolio of practical work. This component is a non-exam assessment. It is internally assessed and externally moderated.  This component is marked out of 120 marks and contributes 60% to the overall </a:t>
            </a:r>
            <a:r>
              <a:rPr lang="en-GB"/>
              <a:t>mark.</a:t>
            </a:r>
            <a:endParaRPr lang="en-US"/>
          </a:p>
          <a:p>
            <a:r>
              <a:rPr lang="en-GB">
                <a:ea typeface="+mn-lt"/>
                <a:cs typeface="+mn-lt"/>
              </a:rPr>
              <a:t>Component 02 is the externally set task. The paper is released  2nd January in the year of certification. It provides learners with five themes each with written and visual starting points or stimuli. From these, one option must be selected by the learner.  Centres will allow learners a set period of time, at their discretion, to prepare for the Externally set task 10-hour supervised time period. The Externally set task is a non-exam assessment. It is internally assessed and externally moderated This component is marked out of 80 marks and contributes 40% to the overall </a:t>
            </a:r>
            <a:r>
              <a:rPr lang="en-GB"/>
              <a:t>mark.  </a:t>
            </a:r>
            <a:endParaRPr lang="en-US"/>
          </a:p>
          <a:p>
            <a:r>
              <a:rPr lang="en-GB"/>
              <a:t>Content covered: </a:t>
            </a:r>
            <a:r>
              <a:rPr lang="en-GB">
                <a:ea typeface="+mn-lt"/>
                <a:cs typeface="+mn-lt"/>
              </a:rPr>
              <a:t>Photography is unique in its cross-curricular potential. On the technical side physics is important as students gain knowledge of how a camera controls light and how the input of light affects an image.  On the critical side understanding aspects of English and history is important as students will study early photography and photography styles from the pin hole camera onwards.  Underlying this, and most importantly, is creativity. To maximise engagement students choose their own practical themes so that they can explore and create a photographic portfolio on a topic they enjoy such as nature, music, street photography, fashion, dance and more.   By the end of the course the students are expected to have taken  a wide range of photographs.    They are expected to be able to evaluate the work of other photographers. </a:t>
            </a:r>
            <a:endParaRPr lang="en-US"/>
          </a:p>
          <a:p>
            <a:r>
              <a:rPr lang="en-GB"/>
              <a:t>Career/Further education Opportunities: </a:t>
            </a:r>
            <a:r>
              <a:rPr lang="en-GB" sz="3000" b="1">
                <a:solidFill>
                  <a:srgbClr val="5E5F61"/>
                </a:solidFill>
                <a:latin typeface="Franklin Gothic Demi Cond"/>
              </a:rPr>
              <a:t>Photography is proving to be one of the most popular courses post 16. Having engaged in a course that is mindful and progressively engaged with the vocational aspects of photography gives a head start in a competitive industry. Post 16 courses give opportunities to refine your skills and enhance prior learning with a smooth progression onto diploma courses and even BA Honour degrees.</a:t>
            </a:r>
            <a:endParaRPr lang="en-US" b="1">
              <a:solidFill>
                <a:srgbClr val="000000"/>
              </a:solidFill>
              <a:latin typeface="Franklin Gothic Demi Cond"/>
            </a:endParaRPr>
          </a:p>
          <a:p>
            <a:r>
              <a:rPr lang="en-GB" sz="3000" b="1">
                <a:solidFill>
                  <a:srgbClr val="5E5F61"/>
                </a:solidFill>
                <a:latin typeface="Franklin Gothic Demi Cond"/>
              </a:rPr>
              <a:t>Potential careers include merchandise photographer, working on websites, fashion photographer, portrait photographer, wedding photography, TV and Film photographer, promotions, advertising, documentary, film making, cinematography and photojournalism. </a:t>
            </a:r>
            <a:endParaRPr lang="en-GB"/>
          </a:p>
        </p:txBody>
      </p:sp>
      <p:pic>
        <p:nvPicPr>
          <p:cNvPr id="5" name="Graphic 4" descr="Camera with solid fill">
            <a:extLst>
              <a:ext uri="{FF2B5EF4-FFF2-40B4-BE49-F238E27FC236}">
                <a16:creationId xmlns:a16="http://schemas.microsoft.com/office/drawing/2014/main" id="{F8AAC893-6EEB-9E75-FF7D-45CAA6AFA7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5742" y="182593"/>
            <a:ext cx="2107722" cy="1978325"/>
          </a:xfrm>
          <a:prstGeom prst="rect">
            <a:avLst/>
          </a:prstGeom>
        </p:spPr>
      </p:pic>
    </p:spTree>
    <p:extLst>
      <p:ext uri="{BB962C8B-B14F-4D97-AF65-F5344CB8AC3E}">
        <p14:creationId xmlns:p14="http://schemas.microsoft.com/office/powerpoint/2010/main" val="3936657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DDF6A-8F16-5F50-96AA-4C2BBFE68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4E4D4-4020-B4C0-D9E4-E32B11E65E79}"/>
              </a:ext>
            </a:extLst>
          </p:cNvPr>
          <p:cNvSpPr>
            <a:spLocks noGrp="1"/>
          </p:cNvSpPr>
          <p:nvPr>
            <p:ph type="title"/>
          </p:nvPr>
        </p:nvSpPr>
        <p:spPr/>
        <p:txBody>
          <a:bodyPr/>
          <a:lstStyle/>
          <a:p>
            <a:r>
              <a:rPr lang="en-GB"/>
              <a:t>SUBJECT: photography</a:t>
            </a:r>
          </a:p>
        </p:txBody>
      </p:sp>
      <p:sp>
        <p:nvSpPr>
          <p:cNvPr id="3" name="Content Placeholder 2">
            <a:extLst>
              <a:ext uri="{FF2B5EF4-FFF2-40B4-BE49-F238E27FC236}">
                <a16:creationId xmlns:a16="http://schemas.microsoft.com/office/drawing/2014/main" id="{C131195D-2A27-F42A-52BA-3A090B7AF5AE}"/>
              </a:ext>
            </a:extLst>
          </p:cNvPr>
          <p:cNvSpPr>
            <a:spLocks noGrp="1"/>
          </p:cNvSpPr>
          <p:nvPr>
            <p:ph idx="1"/>
          </p:nvPr>
        </p:nvSpPr>
        <p:spPr>
          <a:xfrm>
            <a:off x="960120" y="2102518"/>
            <a:ext cx="3845628" cy="4607193"/>
          </a:xfrm>
        </p:spPr>
        <p:txBody>
          <a:bodyPr vert="horz" lIns="91440" tIns="45720" rIns="91440" bIns="45720" rtlCol="0" anchor="t">
            <a:normAutofit fontScale="55000" lnSpcReduction="20000"/>
          </a:bodyPr>
          <a:lstStyle/>
          <a:p>
            <a:endParaRPr lang="en-GB"/>
          </a:p>
          <a:p>
            <a:r>
              <a:rPr lang="en-GB"/>
              <a:t>Why pick Photography GCSE? Most of the students have already started studying photography as part of their BTEC Courses in Creative Media Skills.  Many of the students have said they really enjoyed the creative, technical and social aspects of photography and many of them have already gained high grades with photography skills for their Assignment 1 of Creative Media. </a:t>
            </a:r>
          </a:p>
          <a:p>
            <a:r>
              <a:rPr lang="en-GB"/>
              <a:t>For instance 3 of the current Media students gained Distinctions from the external examining board for producing and designing photographic magazine covers. An additional 5 students achieved Merits for their photographic magazine covers.  Here are some of the students' magazine designs and photographic work. Several of the students have already progressed onto creating photography portfolios, with one of our cohort already gaining a Double Distinction for both magazine photography and a photographic portfolio. </a:t>
            </a:r>
          </a:p>
        </p:txBody>
      </p:sp>
      <p:pic>
        <p:nvPicPr>
          <p:cNvPr id="4" name="Picture 3" descr="A collage of a person on a magazine cover&#10;&#10;AI-generated content may be incorrect.">
            <a:extLst>
              <a:ext uri="{FF2B5EF4-FFF2-40B4-BE49-F238E27FC236}">
                <a16:creationId xmlns:a16="http://schemas.microsoft.com/office/drawing/2014/main" id="{9C8B886B-0B3C-3E8A-CEBA-88A08E9B265A}"/>
              </a:ext>
            </a:extLst>
          </p:cNvPr>
          <p:cNvPicPr>
            <a:picLocks noChangeAspect="1"/>
          </p:cNvPicPr>
          <p:nvPr/>
        </p:nvPicPr>
        <p:blipFill>
          <a:blip r:embed="rId2"/>
          <a:stretch>
            <a:fillRect/>
          </a:stretch>
        </p:blipFill>
        <p:spPr>
          <a:xfrm>
            <a:off x="5117782" y="2390236"/>
            <a:ext cx="3645777" cy="1858275"/>
          </a:xfrm>
          <a:prstGeom prst="rect">
            <a:avLst/>
          </a:prstGeom>
        </p:spPr>
      </p:pic>
      <p:pic>
        <p:nvPicPr>
          <p:cNvPr id="5" name="Picture 4" descr="A collage of a few magazines&#10;&#10;AI-generated content may be incorrect.">
            <a:extLst>
              <a:ext uri="{FF2B5EF4-FFF2-40B4-BE49-F238E27FC236}">
                <a16:creationId xmlns:a16="http://schemas.microsoft.com/office/drawing/2014/main" id="{39F26D6F-CCAD-D0A7-EE79-E68D41AEE44C}"/>
              </a:ext>
            </a:extLst>
          </p:cNvPr>
          <p:cNvPicPr>
            <a:picLocks noChangeAspect="1"/>
          </p:cNvPicPr>
          <p:nvPr/>
        </p:nvPicPr>
        <p:blipFill>
          <a:blip r:embed="rId3"/>
          <a:stretch>
            <a:fillRect/>
          </a:stretch>
        </p:blipFill>
        <p:spPr>
          <a:xfrm>
            <a:off x="4988385" y="4356340"/>
            <a:ext cx="3954893" cy="2224897"/>
          </a:xfrm>
          <a:prstGeom prst="rect">
            <a:avLst/>
          </a:prstGeom>
        </p:spPr>
      </p:pic>
      <p:pic>
        <p:nvPicPr>
          <p:cNvPr id="6" name="Picture 5" descr="A person holding a camera&#10;&#10;AI-generated content may be incorrect.">
            <a:extLst>
              <a:ext uri="{FF2B5EF4-FFF2-40B4-BE49-F238E27FC236}">
                <a16:creationId xmlns:a16="http://schemas.microsoft.com/office/drawing/2014/main" id="{52727287-4AB5-B5CC-7E72-7A8409878B9F}"/>
              </a:ext>
            </a:extLst>
          </p:cNvPr>
          <p:cNvPicPr>
            <a:picLocks noChangeAspect="1"/>
          </p:cNvPicPr>
          <p:nvPr/>
        </p:nvPicPr>
        <p:blipFill>
          <a:blip r:embed="rId4"/>
          <a:stretch>
            <a:fillRect/>
          </a:stretch>
        </p:blipFill>
        <p:spPr>
          <a:xfrm>
            <a:off x="8865282" y="4963783"/>
            <a:ext cx="2609807" cy="1502437"/>
          </a:xfrm>
          <a:prstGeom prst="rect">
            <a:avLst/>
          </a:prstGeom>
        </p:spPr>
      </p:pic>
      <p:pic>
        <p:nvPicPr>
          <p:cNvPr id="7" name="Picture 6" descr="A group of people in a room&#10;&#10;AI-generated content may be incorrect.">
            <a:extLst>
              <a:ext uri="{FF2B5EF4-FFF2-40B4-BE49-F238E27FC236}">
                <a16:creationId xmlns:a16="http://schemas.microsoft.com/office/drawing/2014/main" id="{F721F6BE-DE7D-164B-C7E4-486D388823B4}"/>
              </a:ext>
            </a:extLst>
          </p:cNvPr>
          <p:cNvPicPr>
            <a:picLocks noChangeAspect="1"/>
          </p:cNvPicPr>
          <p:nvPr/>
        </p:nvPicPr>
        <p:blipFill>
          <a:blip r:embed="rId5"/>
          <a:stretch>
            <a:fillRect/>
          </a:stretch>
        </p:blipFill>
        <p:spPr>
          <a:xfrm>
            <a:off x="8949906" y="2670594"/>
            <a:ext cx="2526821" cy="1685746"/>
          </a:xfrm>
          <a:prstGeom prst="rect">
            <a:avLst/>
          </a:prstGeom>
        </p:spPr>
      </p:pic>
      <p:pic>
        <p:nvPicPr>
          <p:cNvPr id="9" name="Graphic 8" descr="Camera with solid fill">
            <a:extLst>
              <a:ext uri="{FF2B5EF4-FFF2-40B4-BE49-F238E27FC236}">
                <a16:creationId xmlns:a16="http://schemas.microsoft.com/office/drawing/2014/main" id="{CAD090CC-C9AB-6F3D-CDB4-0A03F0976B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5742" y="182593"/>
            <a:ext cx="2107722" cy="1978325"/>
          </a:xfrm>
          <a:prstGeom prst="rect">
            <a:avLst/>
          </a:prstGeom>
        </p:spPr>
      </p:pic>
    </p:spTree>
    <p:extLst>
      <p:ext uri="{BB962C8B-B14F-4D97-AF65-F5344CB8AC3E}">
        <p14:creationId xmlns:p14="http://schemas.microsoft.com/office/powerpoint/2010/main" val="1669161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phic 1" descr="Palette outline">
            <a:extLst>
              <a:ext uri="{FF2B5EF4-FFF2-40B4-BE49-F238E27FC236}">
                <a16:creationId xmlns:a16="http://schemas.microsoft.com/office/drawing/2014/main" id="{F6916F36-DC7B-A736-183B-B376EC8EBA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2008" y="-148087"/>
            <a:ext cx="2539041" cy="2510286"/>
          </a:xfrm>
          <a:prstGeom prst="rect">
            <a:avLst/>
          </a:prstGeom>
        </p:spPr>
      </p:pic>
      <p:pic>
        <p:nvPicPr>
          <p:cNvPr id="3" name="Graphic 2" descr="Internet with solid fill">
            <a:extLst>
              <a:ext uri="{FF2B5EF4-FFF2-40B4-BE49-F238E27FC236}">
                <a16:creationId xmlns:a16="http://schemas.microsoft.com/office/drawing/2014/main" id="{DC8EE579-CA8F-DD18-6197-D62A6D6E68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1404" y="1720970"/>
            <a:ext cx="2294626" cy="2193984"/>
          </a:xfrm>
          <a:prstGeom prst="rect">
            <a:avLst/>
          </a:prstGeom>
        </p:spPr>
      </p:pic>
      <p:pic>
        <p:nvPicPr>
          <p:cNvPr id="4" name="Graphic 3" descr="Skipping Rope with solid fill">
            <a:extLst>
              <a:ext uri="{FF2B5EF4-FFF2-40B4-BE49-F238E27FC236}">
                <a16:creationId xmlns:a16="http://schemas.microsoft.com/office/drawing/2014/main" id="{6AF26494-43BC-16D2-A92F-26EBDDB196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6" y="3690668"/>
            <a:ext cx="1863305" cy="1978324"/>
          </a:xfrm>
          <a:prstGeom prst="rect">
            <a:avLst/>
          </a:prstGeom>
        </p:spPr>
      </p:pic>
      <p:pic>
        <p:nvPicPr>
          <p:cNvPr id="5" name="Graphic 4" descr="Film reel outline">
            <a:extLst>
              <a:ext uri="{FF2B5EF4-FFF2-40B4-BE49-F238E27FC236}">
                <a16:creationId xmlns:a16="http://schemas.microsoft.com/office/drawing/2014/main" id="{BA4F24EC-E0C1-F8E1-956C-B39E8753DC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77" y="-4314"/>
            <a:ext cx="1863305" cy="1848928"/>
          </a:xfrm>
          <a:prstGeom prst="rect">
            <a:avLst/>
          </a:prstGeom>
        </p:spPr>
      </p:pic>
      <p:pic>
        <p:nvPicPr>
          <p:cNvPr id="6" name="Graphic 5" descr="Dinosaur Head Skeleton with solid fill">
            <a:extLst>
              <a:ext uri="{FF2B5EF4-FFF2-40B4-BE49-F238E27FC236}">
                <a16:creationId xmlns:a16="http://schemas.microsoft.com/office/drawing/2014/main" id="{62597965-4998-4709-E270-D8F56BB231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75" y="1720970"/>
            <a:ext cx="1863305" cy="1978324"/>
          </a:xfrm>
          <a:prstGeom prst="rect">
            <a:avLst/>
          </a:prstGeom>
        </p:spPr>
      </p:pic>
      <p:pic>
        <p:nvPicPr>
          <p:cNvPr id="8" name="Graphic 7" descr="Camera with solid fill">
            <a:extLst>
              <a:ext uri="{FF2B5EF4-FFF2-40B4-BE49-F238E27FC236}">
                <a16:creationId xmlns:a16="http://schemas.microsoft.com/office/drawing/2014/main" id="{17764F67-6B9B-6725-5243-98EA4D822D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47667" y="3690668"/>
            <a:ext cx="2107722" cy="1978325"/>
          </a:xfrm>
          <a:prstGeom prst="rect">
            <a:avLst/>
          </a:prstGeom>
        </p:spPr>
      </p:pic>
      <p:pic>
        <p:nvPicPr>
          <p:cNvPr id="7" name="Graphic 6" descr="Gavel with solid fill">
            <a:extLst>
              <a:ext uri="{FF2B5EF4-FFF2-40B4-BE49-F238E27FC236}">
                <a16:creationId xmlns:a16="http://schemas.microsoft.com/office/drawing/2014/main" id="{B4581D72-DD35-8894-5F98-096D845A4B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21215" y="3690668"/>
            <a:ext cx="2294626" cy="2193984"/>
          </a:xfrm>
          <a:prstGeom prst="rect">
            <a:avLst/>
          </a:prstGeom>
        </p:spPr>
      </p:pic>
    </p:spTree>
    <p:extLst>
      <p:ext uri="{BB962C8B-B14F-4D97-AF65-F5344CB8AC3E}">
        <p14:creationId xmlns:p14="http://schemas.microsoft.com/office/powerpoint/2010/main" val="219797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01BFD-FF49-D57A-CEE3-BE954E59E870}"/>
              </a:ext>
            </a:extLst>
          </p:cNvPr>
          <p:cNvSpPr txBox="1"/>
          <p:nvPr/>
        </p:nvSpPr>
        <p:spPr>
          <a:xfrm>
            <a:off x="-5176" y="-2013"/>
            <a:ext cx="5834332" cy="6955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Name of Pupil: ____________________________________</a:t>
            </a:r>
          </a:p>
          <a:p>
            <a:endParaRPr lang="en-GB"/>
          </a:p>
          <a:p>
            <a:r>
              <a:rPr lang="en-GB"/>
              <a:t>Option Choices ranked 1-5: (1=1st choice/priority...5th is last choice/priority)</a:t>
            </a:r>
          </a:p>
          <a:p>
            <a:endParaRPr lang="en-GB"/>
          </a:p>
          <a:p>
            <a:r>
              <a:rPr lang="en-GB"/>
              <a:t>Option subjects: History, Art, Film studies, IT, BTEC Sport, Photography)</a:t>
            </a:r>
          </a:p>
          <a:p>
            <a:endParaRPr lang="en-GB"/>
          </a:p>
          <a:p>
            <a:r>
              <a:rPr lang="en-GB"/>
              <a:t>1:_______________________________________________</a:t>
            </a:r>
          </a:p>
          <a:p>
            <a:endParaRPr lang="en-GB"/>
          </a:p>
          <a:p>
            <a:r>
              <a:rPr lang="en-GB"/>
              <a:t>2:_______________________________________________</a:t>
            </a:r>
          </a:p>
          <a:p>
            <a:endParaRPr lang="en-GB"/>
          </a:p>
          <a:p>
            <a:r>
              <a:rPr lang="en-GB"/>
              <a:t>3:_______________________________________________</a:t>
            </a:r>
          </a:p>
          <a:p>
            <a:endParaRPr lang="en-GB"/>
          </a:p>
          <a:p>
            <a:r>
              <a:rPr lang="en-GB"/>
              <a:t>4:_______________________________________________</a:t>
            </a:r>
          </a:p>
          <a:p>
            <a:endParaRPr lang="en-GB"/>
          </a:p>
          <a:p>
            <a:r>
              <a:rPr lang="en-GB"/>
              <a:t>5:_______________________________________________</a:t>
            </a:r>
          </a:p>
          <a:p>
            <a:endParaRPr lang="en-GB"/>
          </a:p>
          <a:p>
            <a:endParaRPr lang="en-GB"/>
          </a:p>
          <a:p>
            <a:r>
              <a:rPr lang="en-GB"/>
              <a:t>Student signature: ________________________________</a:t>
            </a:r>
          </a:p>
          <a:p>
            <a:endParaRPr lang="en-GB"/>
          </a:p>
          <a:p>
            <a:r>
              <a:rPr lang="en-GB"/>
              <a:t>Parent approval signature: _________________________</a:t>
            </a:r>
          </a:p>
          <a:p>
            <a:endParaRPr lang="en-GB"/>
          </a:p>
          <a:p>
            <a:r>
              <a:rPr lang="en-GB" sz="1600">
                <a:solidFill>
                  <a:srgbClr val="FF0000"/>
                </a:solidFill>
              </a:rPr>
              <a:t>*We will do our best to place students in their first choices, but this will depend on demand, cohort, ability, and staffing.</a:t>
            </a:r>
          </a:p>
        </p:txBody>
      </p:sp>
      <p:sp>
        <p:nvSpPr>
          <p:cNvPr id="3" name="TextBox 2">
            <a:extLst>
              <a:ext uri="{FF2B5EF4-FFF2-40B4-BE49-F238E27FC236}">
                <a16:creationId xmlns:a16="http://schemas.microsoft.com/office/drawing/2014/main" id="{FE58D9E8-12C2-9954-3EBC-DCFA463B297C}"/>
              </a:ext>
            </a:extLst>
          </p:cNvPr>
          <p:cNvSpPr txBox="1"/>
          <p:nvPr/>
        </p:nvSpPr>
        <p:spPr>
          <a:xfrm>
            <a:off x="6363993" y="-2014"/>
            <a:ext cx="5834332" cy="6955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Name of Pupil: ____________________________________</a:t>
            </a:r>
          </a:p>
          <a:p>
            <a:endParaRPr lang="en-GB"/>
          </a:p>
          <a:p>
            <a:r>
              <a:rPr lang="en-GB"/>
              <a:t>Option Choices ranked 1-5: (1=1st choice/priority...5th is last choice/priority)</a:t>
            </a:r>
          </a:p>
          <a:p>
            <a:endParaRPr lang="en-GB"/>
          </a:p>
          <a:p>
            <a:r>
              <a:rPr lang="en-GB"/>
              <a:t>Option subjects: History, Art, Film studies, IT, BTEC Sport, Photography)</a:t>
            </a:r>
          </a:p>
          <a:p>
            <a:endParaRPr lang="en-GB"/>
          </a:p>
          <a:p>
            <a:r>
              <a:rPr lang="en-GB"/>
              <a:t>1:_______________________________________________</a:t>
            </a:r>
          </a:p>
          <a:p>
            <a:endParaRPr lang="en-GB"/>
          </a:p>
          <a:p>
            <a:r>
              <a:rPr lang="en-GB"/>
              <a:t>2:_______________________________________________</a:t>
            </a:r>
          </a:p>
          <a:p>
            <a:endParaRPr lang="en-GB"/>
          </a:p>
          <a:p>
            <a:r>
              <a:rPr lang="en-GB"/>
              <a:t>3:_______________________________________________</a:t>
            </a:r>
          </a:p>
          <a:p>
            <a:endParaRPr lang="en-GB"/>
          </a:p>
          <a:p>
            <a:r>
              <a:rPr lang="en-GB"/>
              <a:t>4:_______________________________________________</a:t>
            </a:r>
          </a:p>
          <a:p>
            <a:endParaRPr lang="en-GB"/>
          </a:p>
          <a:p>
            <a:r>
              <a:rPr lang="en-GB"/>
              <a:t>5:_______________________________________________</a:t>
            </a:r>
          </a:p>
          <a:p>
            <a:endParaRPr lang="en-GB"/>
          </a:p>
          <a:p>
            <a:endParaRPr lang="en-GB"/>
          </a:p>
          <a:p>
            <a:r>
              <a:rPr lang="en-GB"/>
              <a:t>Student signature: ________________________________</a:t>
            </a:r>
          </a:p>
          <a:p>
            <a:endParaRPr lang="en-GB"/>
          </a:p>
          <a:p>
            <a:r>
              <a:rPr lang="en-GB"/>
              <a:t>Parent approval signature: _________________________</a:t>
            </a:r>
          </a:p>
          <a:p>
            <a:endParaRPr lang="en-GB"/>
          </a:p>
          <a:p>
            <a:r>
              <a:rPr lang="en-GB" sz="1600">
                <a:solidFill>
                  <a:srgbClr val="FF0000"/>
                </a:solidFill>
              </a:rPr>
              <a:t>*We will do our best to place students in their first choices, but this will depend on demand, cohort, ability, and staffing.</a:t>
            </a:r>
          </a:p>
        </p:txBody>
      </p:sp>
    </p:spTree>
    <p:extLst>
      <p:ext uri="{BB962C8B-B14F-4D97-AF65-F5344CB8AC3E}">
        <p14:creationId xmlns:p14="http://schemas.microsoft.com/office/powerpoint/2010/main" val="2666874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3CEF-D7C3-A6D9-391B-C6143990C051}"/>
              </a:ext>
            </a:extLst>
          </p:cNvPr>
          <p:cNvSpPr>
            <a:spLocks noGrp="1"/>
          </p:cNvSpPr>
          <p:nvPr>
            <p:ph type="title"/>
          </p:nvPr>
        </p:nvSpPr>
        <p:spPr/>
        <p:txBody>
          <a:bodyPr/>
          <a:lstStyle/>
          <a:p>
            <a:pPr algn="ctr"/>
            <a:r>
              <a:rPr lang="en-GB"/>
              <a:t>curriculum for end of ks3-4</a:t>
            </a:r>
            <a:endParaRPr lang="en-US"/>
          </a:p>
        </p:txBody>
      </p:sp>
      <p:pic>
        <p:nvPicPr>
          <p:cNvPr id="5" name="Graphic 4" descr="Palette outline">
            <a:extLst>
              <a:ext uri="{FF2B5EF4-FFF2-40B4-BE49-F238E27FC236}">
                <a16:creationId xmlns:a16="http://schemas.microsoft.com/office/drawing/2014/main" id="{B5743A3E-CB73-D062-C2AF-069714C1F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4763" y="4337649"/>
            <a:ext cx="2539041" cy="2510286"/>
          </a:xfrm>
          <a:prstGeom prst="rect">
            <a:avLst/>
          </a:prstGeom>
        </p:spPr>
      </p:pic>
      <p:pic>
        <p:nvPicPr>
          <p:cNvPr id="7" name="Graphic 6" descr="Internet with solid fill">
            <a:extLst>
              <a:ext uri="{FF2B5EF4-FFF2-40B4-BE49-F238E27FC236}">
                <a16:creationId xmlns:a16="http://schemas.microsoft.com/office/drawing/2014/main" id="{C9F6C167-C4D5-F0BA-ADD0-9DAA66377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6" y="4538932"/>
            <a:ext cx="2294626" cy="2193984"/>
          </a:xfrm>
          <a:prstGeom prst="rect">
            <a:avLst/>
          </a:prstGeom>
        </p:spPr>
      </p:pic>
      <p:pic>
        <p:nvPicPr>
          <p:cNvPr id="9" name="Graphic 8" descr="Skipping Rope with solid fill">
            <a:extLst>
              <a:ext uri="{FF2B5EF4-FFF2-40B4-BE49-F238E27FC236}">
                <a16:creationId xmlns:a16="http://schemas.microsoft.com/office/drawing/2014/main" id="{3B66979A-1D6D-8CB2-3099-211D56AD67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6348" y="4596442"/>
            <a:ext cx="1863305" cy="1978324"/>
          </a:xfrm>
          <a:prstGeom prst="rect">
            <a:avLst/>
          </a:prstGeom>
        </p:spPr>
      </p:pic>
      <p:pic>
        <p:nvPicPr>
          <p:cNvPr id="11" name="Graphic 10" descr="Film reel outline">
            <a:extLst>
              <a:ext uri="{FF2B5EF4-FFF2-40B4-BE49-F238E27FC236}">
                <a16:creationId xmlns:a16="http://schemas.microsoft.com/office/drawing/2014/main" id="{53E14FB8-68BC-97AB-6B69-74454B2093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69745" y="4639573"/>
            <a:ext cx="1863305" cy="1848928"/>
          </a:xfrm>
          <a:prstGeom prst="rect">
            <a:avLst/>
          </a:prstGeom>
        </p:spPr>
      </p:pic>
      <p:pic>
        <p:nvPicPr>
          <p:cNvPr id="13" name="Graphic 12" descr="Dinosaur Head Skeleton with solid fill">
            <a:extLst>
              <a:ext uri="{FF2B5EF4-FFF2-40B4-BE49-F238E27FC236}">
                <a16:creationId xmlns:a16="http://schemas.microsoft.com/office/drawing/2014/main" id="{213F7955-1C07-C86D-281C-87263D656F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25705" y="4639574"/>
            <a:ext cx="1863305" cy="1978324"/>
          </a:xfrm>
          <a:prstGeom prst="rect">
            <a:avLst/>
          </a:prstGeom>
        </p:spPr>
      </p:pic>
      <p:pic>
        <p:nvPicPr>
          <p:cNvPr id="15" name="Graphic 14" descr="Camera with solid fill">
            <a:extLst>
              <a:ext uri="{FF2B5EF4-FFF2-40B4-BE49-F238E27FC236}">
                <a16:creationId xmlns:a16="http://schemas.microsoft.com/office/drawing/2014/main" id="{3B14ABEE-E303-0ACE-6E73-78CCC531B9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81403" y="4553309"/>
            <a:ext cx="2107722" cy="1978325"/>
          </a:xfrm>
          <a:prstGeom prst="rect">
            <a:avLst/>
          </a:prstGeom>
        </p:spPr>
      </p:pic>
    </p:spTree>
    <p:extLst>
      <p:ext uri="{BB962C8B-B14F-4D97-AF65-F5344CB8AC3E}">
        <p14:creationId xmlns:p14="http://schemas.microsoft.com/office/powerpoint/2010/main" val="3905965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CE1A-CE5F-8179-4120-78B32D54A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50143-CCF4-E1EA-2EF7-2ADA763E7F30}"/>
              </a:ext>
            </a:extLst>
          </p:cNvPr>
          <p:cNvSpPr>
            <a:spLocks noGrp="1"/>
          </p:cNvSpPr>
          <p:nvPr>
            <p:ph type="title"/>
          </p:nvPr>
        </p:nvSpPr>
        <p:spPr/>
        <p:txBody>
          <a:bodyPr/>
          <a:lstStyle/>
          <a:p>
            <a:r>
              <a:rPr lang="en-GB"/>
              <a:t>Curriculum ks4</a:t>
            </a:r>
          </a:p>
        </p:txBody>
      </p:sp>
      <p:sp>
        <p:nvSpPr>
          <p:cNvPr id="3" name="Content Placeholder 2">
            <a:extLst>
              <a:ext uri="{FF2B5EF4-FFF2-40B4-BE49-F238E27FC236}">
                <a16:creationId xmlns:a16="http://schemas.microsoft.com/office/drawing/2014/main" id="{5C8F91C9-6479-404C-E79B-E3045CE85927}"/>
              </a:ext>
            </a:extLst>
          </p:cNvPr>
          <p:cNvSpPr>
            <a:spLocks noGrp="1"/>
          </p:cNvSpPr>
          <p:nvPr>
            <p:ph idx="1"/>
          </p:nvPr>
        </p:nvSpPr>
        <p:spPr>
          <a:xfrm>
            <a:off x="960120" y="2702771"/>
            <a:ext cx="2576826" cy="3593592"/>
          </a:xfrm>
        </p:spPr>
        <p:txBody>
          <a:bodyPr vert="horz" lIns="91440" tIns="45720" rIns="91440" bIns="45720" rtlCol="0" anchor="t">
            <a:normAutofit/>
          </a:bodyPr>
          <a:lstStyle/>
          <a:p>
            <a:r>
              <a:rPr lang="en-GB">
                <a:solidFill>
                  <a:srgbClr val="FF0000"/>
                </a:solidFill>
              </a:rPr>
              <a:t>Core Subjects:</a:t>
            </a:r>
          </a:p>
          <a:p>
            <a:pPr marL="457200" indent="-457200">
              <a:buChar char="•"/>
            </a:pPr>
            <a:r>
              <a:rPr lang="en-GB"/>
              <a:t>English</a:t>
            </a:r>
          </a:p>
          <a:p>
            <a:pPr marL="457200" indent="-457200">
              <a:buChar char="•"/>
            </a:pPr>
            <a:r>
              <a:rPr lang="en-GB"/>
              <a:t>Maths</a:t>
            </a:r>
          </a:p>
          <a:p>
            <a:pPr marL="457200" indent="-457200">
              <a:buChar char="•"/>
            </a:pPr>
            <a:r>
              <a:rPr lang="en-GB"/>
              <a:t>Science</a:t>
            </a:r>
          </a:p>
          <a:p>
            <a:pPr marL="457200" indent="-457200">
              <a:buChar char="•"/>
            </a:pPr>
            <a:r>
              <a:rPr lang="en-GB"/>
              <a:t>PE</a:t>
            </a:r>
          </a:p>
          <a:p>
            <a:pPr marL="457200" indent="-457200">
              <a:buChar char="•"/>
            </a:pPr>
            <a:r>
              <a:rPr lang="en-GB"/>
              <a:t>PSHE</a:t>
            </a:r>
          </a:p>
        </p:txBody>
      </p:sp>
      <p:sp>
        <p:nvSpPr>
          <p:cNvPr id="5" name="Content Placeholder 2">
            <a:extLst>
              <a:ext uri="{FF2B5EF4-FFF2-40B4-BE49-F238E27FC236}">
                <a16:creationId xmlns:a16="http://schemas.microsoft.com/office/drawing/2014/main" id="{ECF4A2E1-8FFE-F998-6032-8CDE3504D624}"/>
              </a:ext>
            </a:extLst>
          </p:cNvPr>
          <p:cNvSpPr txBox="1">
            <a:spLocks/>
          </p:cNvSpPr>
          <p:nvPr/>
        </p:nvSpPr>
        <p:spPr>
          <a:xfrm>
            <a:off x="4476822" y="2711397"/>
            <a:ext cx="5035354" cy="3593592"/>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00B050"/>
                </a:solidFill>
              </a:rPr>
              <a:t>Other lessons/sessions:</a:t>
            </a:r>
          </a:p>
          <a:p>
            <a:pPr marL="457200" indent="-457200">
              <a:buChar char="•"/>
            </a:pPr>
            <a:r>
              <a:rPr lang="en-GB"/>
              <a:t>SALT</a:t>
            </a:r>
          </a:p>
          <a:p>
            <a:pPr marL="457200" indent="-457200">
              <a:buChar char="•"/>
            </a:pPr>
            <a:r>
              <a:rPr lang="en-GB"/>
              <a:t>Careers</a:t>
            </a:r>
          </a:p>
          <a:p>
            <a:pPr marL="457200" indent="-457200">
              <a:buChar char="•"/>
            </a:pPr>
            <a:r>
              <a:rPr lang="en-GB"/>
              <a:t>OT</a:t>
            </a:r>
          </a:p>
          <a:p>
            <a:pPr marL="457200" indent="-457200">
              <a:buChar char="•"/>
            </a:pPr>
            <a:r>
              <a:rPr lang="en-GB"/>
              <a:t>Literacy/numeracy</a:t>
            </a:r>
          </a:p>
          <a:p>
            <a:pPr marL="457200" indent="-457200">
              <a:buChar char="•"/>
            </a:pPr>
            <a:r>
              <a:rPr lang="en-GB"/>
              <a:t>Citizenship</a:t>
            </a:r>
          </a:p>
        </p:txBody>
      </p:sp>
      <p:sp>
        <p:nvSpPr>
          <p:cNvPr id="8" name="Rectangle 7">
            <a:extLst>
              <a:ext uri="{FF2B5EF4-FFF2-40B4-BE49-F238E27FC236}">
                <a16:creationId xmlns:a16="http://schemas.microsoft.com/office/drawing/2014/main" id="{D7D2036C-1AB2-8CFF-FB01-ABB67CD56CF3}"/>
              </a:ext>
            </a:extLst>
          </p:cNvPr>
          <p:cNvSpPr/>
          <p:nvPr/>
        </p:nvSpPr>
        <p:spPr>
          <a:xfrm>
            <a:off x="762000" y="2676292"/>
            <a:ext cx="2917902" cy="347546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90F1F8BF-0715-6E89-EA0E-5C365E9FAD20}"/>
              </a:ext>
            </a:extLst>
          </p:cNvPr>
          <p:cNvSpPr/>
          <p:nvPr/>
        </p:nvSpPr>
        <p:spPr>
          <a:xfrm>
            <a:off x="4471358" y="2705046"/>
            <a:ext cx="6814166" cy="344670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Graphic 9" descr="Books outline">
            <a:extLst>
              <a:ext uri="{FF2B5EF4-FFF2-40B4-BE49-F238E27FC236}">
                <a16:creationId xmlns:a16="http://schemas.microsoft.com/office/drawing/2014/main" id="{20BAEEBE-7D0F-D801-F5B9-B3F7CD6A06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10161" y="311988"/>
            <a:ext cx="1834550" cy="1705154"/>
          </a:xfrm>
          <a:prstGeom prst="rect">
            <a:avLst/>
          </a:prstGeom>
        </p:spPr>
      </p:pic>
      <p:sp>
        <p:nvSpPr>
          <p:cNvPr id="4" name="Content Placeholder 2">
            <a:extLst>
              <a:ext uri="{FF2B5EF4-FFF2-40B4-BE49-F238E27FC236}">
                <a16:creationId xmlns:a16="http://schemas.microsoft.com/office/drawing/2014/main" id="{446634B9-90F4-3E63-685C-6512AA0A4E91}"/>
              </a:ext>
            </a:extLst>
          </p:cNvPr>
          <p:cNvSpPr txBox="1">
            <a:spLocks/>
          </p:cNvSpPr>
          <p:nvPr/>
        </p:nvSpPr>
        <p:spPr>
          <a:xfrm>
            <a:off x="7884256" y="5112415"/>
            <a:ext cx="5035354" cy="1178196"/>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har char="•"/>
            </a:pPr>
            <a:endParaRPr lang="en-GB"/>
          </a:p>
          <a:p>
            <a:pPr marL="457200" indent="-457200">
              <a:buChar char="•"/>
            </a:pPr>
            <a:r>
              <a:rPr lang="en-GB">
                <a:solidFill>
                  <a:srgbClr val="0070C0"/>
                </a:solidFill>
              </a:rPr>
              <a:t>+2 option subjects</a:t>
            </a:r>
          </a:p>
        </p:txBody>
      </p:sp>
    </p:spTree>
    <p:extLst>
      <p:ext uri="{BB962C8B-B14F-4D97-AF65-F5344CB8AC3E}">
        <p14:creationId xmlns:p14="http://schemas.microsoft.com/office/powerpoint/2010/main" val="295687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74105-0452-9D49-7615-5728BAF2A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A6227-A804-789E-C91F-0B30CBE4A589}"/>
              </a:ext>
            </a:extLst>
          </p:cNvPr>
          <p:cNvSpPr>
            <a:spLocks noGrp="1"/>
          </p:cNvSpPr>
          <p:nvPr>
            <p:ph type="title"/>
          </p:nvPr>
        </p:nvSpPr>
        <p:spPr/>
        <p:txBody>
          <a:bodyPr/>
          <a:lstStyle/>
          <a:p>
            <a:r>
              <a:rPr lang="en-GB"/>
              <a:t>Curriculum ks4</a:t>
            </a:r>
          </a:p>
        </p:txBody>
      </p:sp>
      <p:sp>
        <p:nvSpPr>
          <p:cNvPr id="3" name="Content Placeholder 2">
            <a:extLst>
              <a:ext uri="{FF2B5EF4-FFF2-40B4-BE49-F238E27FC236}">
                <a16:creationId xmlns:a16="http://schemas.microsoft.com/office/drawing/2014/main" id="{CA0C9CA2-5566-EF41-903C-5F7649D253DB}"/>
              </a:ext>
            </a:extLst>
          </p:cNvPr>
          <p:cNvSpPr>
            <a:spLocks noGrp="1"/>
          </p:cNvSpPr>
          <p:nvPr>
            <p:ph idx="1"/>
          </p:nvPr>
        </p:nvSpPr>
        <p:spPr>
          <a:xfrm>
            <a:off x="960120" y="2832167"/>
            <a:ext cx="2576826" cy="3593592"/>
          </a:xfrm>
        </p:spPr>
        <p:txBody>
          <a:bodyPr vert="horz" lIns="91440" tIns="45720" rIns="91440" bIns="45720" rtlCol="0" anchor="t">
            <a:normAutofit/>
          </a:bodyPr>
          <a:lstStyle/>
          <a:p>
            <a:r>
              <a:rPr lang="en-GB">
                <a:solidFill>
                  <a:srgbClr val="FF0000"/>
                </a:solidFill>
              </a:rPr>
              <a:t>CGSE Pathway</a:t>
            </a:r>
            <a:endParaRPr lang="en-US"/>
          </a:p>
          <a:p>
            <a:pPr marL="457200" indent="-457200">
              <a:buChar char="•"/>
            </a:pPr>
            <a:endParaRPr lang="en-GB"/>
          </a:p>
        </p:txBody>
      </p:sp>
      <p:sp>
        <p:nvSpPr>
          <p:cNvPr id="8" name="Rectangle 7">
            <a:extLst>
              <a:ext uri="{FF2B5EF4-FFF2-40B4-BE49-F238E27FC236}">
                <a16:creationId xmlns:a16="http://schemas.microsoft.com/office/drawing/2014/main" id="{E8489937-853A-712F-6433-D3CE5E858FF9}"/>
              </a:ext>
            </a:extLst>
          </p:cNvPr>
          <p:cNvSpPr/>
          <p:nvPr/>
        </p:nvSpPr>
        <p:spPr>
          <a:xfrm>
            <a:off x="762000" y="2705046"/>
            <a:ext cx="2917902" cy="71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Graphic 9" descr="Books outline">
            <a:extLst>
              <a:ext uri="{FF2B5EF4-FFF2-40B4-BE49-F238E27FC236}">
                <a16:creationId xmlns:a16="http://schemas.microsoft.com/office/drawing/2014/main" id="{5FAAEB3A-97F9-9E4A-4F52-36FB301F3A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10161" y="311988"/>
            <a:ext cx="1834550" cy="1705154"/>
          </a:xfrm>
          <a:prstGeom prst="rect">
            <a:avLst/>
          </a:prstGeom>
        </p:spPr>
      </p:pic>
      <p:sp>
        <p:nvSpPr>
          <p:cNvPr id="13" name="Content Placeholder 2">
            <a:extLst>
              <a:ext uri="{FF2B5EF4-FFF2-40B4-BE49-F238E27FC236}">
                <a16:creationId xmlns:a16="http://schemas.microsoft.com/office/drawing/2014/main" id="{37326440-4FA4-74CB-0EFA-14EE0FC7560A}"/>
              </a:ext>
            </a:extLst>
          </p:cNvPr>
          <p:cNvSpPr txBox="1">
            <a:spLocks/>
          </p:cNvSpPr>
          <p:nvPr/>
        </p:nvSpPr>
        <p:spPr>
          <a:xfrm>
            <a:off x="4620596" y="2610755"/>
            <a:ext cx="2907504" cy="3607969"/>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rgbClr val="FF0000"/>
                </a:solidFill>
              </a:rPr>
              <a:t>Functional Skills Pathway</a:t>
            </a:r>
            <a:endParaRPr lang="en-US"/>
          </a:p>
          <a:p>
            <a:pPr marL="457200" indent="-457200">
              <a:buFont typeface="Arial" panose="020B0604020202020204" pitchFamily="34" charset="0"/>
              <a:buChar char="•"/>
            </a:pPr>
            <a:endParaRPr lang="en-GB"/>
          </a:p>
        </p:txBody>
      </p:sp>
      <p:sp>
        <p:nvSpPr>
          <p:cNvPr id="14" name="Rectangle 13">
            <a:extLst>
              <a:ext uri="{FF2B5EF4-FFF2-40B4-BE49-F238E27FC236}">
                <a16:creationId xmlns:a16="http://schemas.microsoft.com/office/drawing/2014/main" id="{A8CB0D59-327A-7A68-051A-91D81170A206}"/>
              </a:ext>
            </a:extLst>
          </p:cNvPr>
          <p:cNvSpPr/>
          <p:nvPr/>
        </p:nvSpPr>
        <p:spPr>
          <a:xfrm>
            <a:off x="4615132" y="2676291"/>
            <a:ext cx="2917902" cy="71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ACB17E14-E014-F47F-8105-5A22A6FFADF8}"/>
              </a:ext>
            </a:extLst>
          </p:cNvPr>
          <p:cNvSpPr txBox="1">
            <a:spLocks/>
          </p:cNvSpPr>
          <p:nvPr/>
        </p:nvSpPr>
        <p:spPr>
          <a:xfrm>
            <a:off x="8991312" y="2826416"/>
            <a:ext cx="2576826" cy="3593592"/>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FF0000"/>
                </a:solidFill>
              </a:rPr>
              <a:t>Hybrid Pathway</a:t>
            </a:r>
            <a:endParaRPr lang="en-US"/>
          </a:p>
          <a:p>
            <a:pPr marL="457200" indent="-457200">
              <a:buFont typeface="Arial" panose="020B0604020202020204" pitchFamily="34" charset="0"/>
              <a:buChar char="•"/>
            </a:pPr>
            <a:endParaRPr lang="en-GB"/>
          </a:p>
        </p:txBody>
      </p:sp>
      <p:sp>
        <p:nvSpPr>
          <p:cNvPr id="17" name="Rectangle 16">
            <a:extLst>
              <a:ext uri="{FF2B5EF4-FFF2-40B4-BE49-F238E27FC236}">
                <a16:creationId xmlns:a16="http://schemas.microsoft.com/office/drawing/2014/main" id="{5200B497-D160-F02C-6A80-2CAFF6BF3C93}"/>
              </a:ext>
            </a:extLst>
          </p:cNvPr>
          <p:cNvSpPr/>
          <p:nvPr/>
        </p:nvSpPr>
        <p:spPr>
          <a:xfrm>
            <a:off x="8655169" y="2690668"/>
            <a:ext cx="2917902" cy="71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a:extLst>
              <a:ext uri="{FF2B5EF4-FFF2-40B4-BE49-F238E27FC236}">
                <a16:creationId xmlns:a16="http://schemas.microsoft.com/office/drawing/2014/main" id="{48AE13AD-F7FC-5105-2978-099BA55B7B03}"/>
              </a:ext>
            </a:extLst>
          </p:cNvPr>
          <p:cNvSpPr txBox="1"/>
          <p:nvPr/>
        </p:nvSpPr>
        <p:spPr>
          <a:xfrm>
            <a:off x="1518249" y="3588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'Traditional'</a:t>
            </a:r>
          </a:p>
        </p:txBody>
      </p:sp>
      <p:sp>
        <p:nvSpPr>
          <p:cNvPr id="5" name="TextBox 4">
            <a:extLst>
              <a:ext uri="{FF2B5EF4-FFF2-40B4-BE49-F238E27FC236}">
                <a16:creationId xmlns:a16="http://schemas.microsoft.com/office/drawing/2014/main" id="{219186E5-C628-F234-ABBA-F37899AABB85}"/>
              </a:ext>
            </a:extLst>
          </p:cNvPr>
          <p:cNvSpPr txBox="1"/>
          <p:nvPr/>
        </p:nvSpPr>
        <p:spPr>
          <a:xfrm>
            <a:off x="5342626" y="35885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'Accessible'</a:t>
            </a:r>
          </a:p>
        </p:txBody>
      </p:sp>
      <p:sp>
        <p:nvSpPr>
          <p:cNvPr id="6" name="TextBox 5">
            <a:extLst>
              <a:ext uri="{FF2B5EF4-FFF2-40B4-BE49-F238E27FC236}">
                <a16:creationId xmlns:a16="http://schemas.microsoft.com/office/drawing/2014/main" id="{52D4A3EE-B06C-47F7-F54E-EC85EE8B6CF3}"/>
              </a:ext>
            </a:extLst>
          </p:cNvPr>
          <p:cNvSpPr txBox="1"/>
          <p:nvPr/>
        </p:nvSpPr>
        <p:spPr>
          <a:xfrm>
            <a:off x="9224513" y="3588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'Combination'</a:t>
            </a:r>
          </a:p>
        </p:txBody>
      </p:sp>
    </p:spTree>
    <p:extLst>
      <p:ext uri="{BB962C8B-B14F-4D97-AF65-F5344CB8AC3E}">
        <p14:creationId xmlns:p14="http://schemas.microsoft.com/office/powerpoint/2010/main" val="188087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D0EB-DB2D-19F0-736C-AB7F46469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AA2E2-9A48-5314-9543-2BFC2D3A480D}"/>
              </a:ext>
            </a:extLst>
          </p:cNvPr>
          <p:cNvSpPr>
            <a:spLocks noGrp="1"/>
          </p:cNvSpPr>
          <p:nvPr>
            <p:ph type="title"/>
          </p:nvPr>
        </p:nvSpPr>
        <p:spPr/>
        <p:txBody>
          <a:bodyPr/>
          <a:lstStyle/>
          <a:p>
            <a:r>
              <a:rPr lang="en-GB"/>
              <a:t>SUBJECT: Citizenship</a:t>
            </a:r>
          </a:p>
        </p:txBody>
      </p:sp>
      <p:sp>
        <p:nvSpPr>
          <p:cNvPr id="3" name="Content Placeholder 2">
            <a:extLst>
              <a:ext uri="{FF2B5EF4-FFF2-40B4-BE49-F238E27FC236}">
                <a16:creationId xmlns:a16="http://schemas.microsoft.com/office/drawing/2014/main" id="{07302FA1-85EF-6249-2926-EFCDA7792E97}"/>
              </a:ext>
            </a:extLst>
          </p:cNvPr>
          <p:cNvSpPr>
            <a:spLocks noGrp="1"/>
          </p:cNvSpPr>
          <p:nvPr>
            <p:ph idx="1"/>
          </p:nvPr>
        </p:nvSpPr>
        <p:spPr>
          <a:xfrm>
            <a:off x="248920" y="2475992"/>
            <a:ext cx="7982712" cy="3949192"/>
          </a:xfrm>
        </p:spPr>
        <p:txBody>
          <a:bodyPr vert="horz" lIns="91440" tIns="45720" rIns="91440" bIns="45720" rtlCol="0" anchor="t">
            <a:normAutofit fontScale="70000" lnSpcReduction="20000"/>
          </a:bodyPr>
          <a:lstStyle/>
          <a:p>
            <a:r>
              <a:rPr lang="en-GB"/>
              <a:t>Exam board:</a:t>
            </a:r>
            <a:r>
              <a:rPr lang="en-GB">
                <a:solidFill>
                  <a:srgbClr val="000000"/>
                </a:solidFill>
              </a:rPr>
              <a:t> AQA</a:t>
            </a:r>
          </a:p>
          <a:p>
            <a:r>
              <a:rPr lang="en-GB"/>
              <a:t>Qualification type: </a:t>
            </a:r>
            <a:r>
              <a:rPr lang="en-GB">
                <a:solidFill>
                  <a:srgbClr val="000000"/>
                </a:solidFill>
              </a:rPr>
              <a:t>GCSE</a:t>
            </a:r>
            <a:endParaRPr lang="en-GB">
              <a:solidFill>
                <a:srgbClr val="00B050"/>
              </a:solidFill>
            </a:endParaRPr>
          </a:p>
          <a:p>
            <a:r>
              <a:rPr lang="en-GB"/>
              <a:t>Details of course: Exam based</a:t>
            </a:r>
            <a:endParaRPr lang="en-GB">
              <a:solidFill>
                <a:srgbClr val="00B050"/>
              </a:solidFill>
            </a:endParaRPr>
          </a:p>
          <a:p>
            <a:endParaRPr lang="en-GB">
              <a:ea typeface="+mn-lt"/>
              <a:cs typeface="+mn-lt"/>
            </a:endParaRPr>
          </a:p>
          <a:p>
            <a:r>
              <a:rPr lang="en-GB">
                <a:ea typeface="+mn-lt"/>
                <a:cs typeface="+mn-lt"/>
              </a:rPr>
              <a:t>Paper 1: Section A: Active citizenship Section B: Politics and participation </a:t>
            </a:r>
            <a:endParaRPr lang="en-GB"/>
          </a:p>
          <a:p>
            <a:r>
              <a:rPr lang="en-GB">
                <a:ea typeface="+mn-lt"/>
                <a:cs typeface="+mn-lt"/>
              </a:rPr>
              <a:t>Written examination: 1 hour 45 minutes - 50% of GCSE -  80 marks</a:t>
            </a:r>
            <a:endParaRPr lang="en-GB"/>
          </a:p>
          <a:p>
            <a:endParaRPr lang="en-GB"/>
          </a:p>
          <a:p>
            <a:r>
              <a:rPr lang="en-GB"/>
              <a:t>Paper 2: </a:t>
            </a:r>
            <a:r>
              <a:rPr lang="en-GB">
                <a:ea typeface="+mn-lt"/>
                <a:cs typeface="+mn-lt"/>
              </a:rPr>
              <a:t>Section A: Life in modern Britain Section B: Rights and responsibilities</a:t>
            </a:r>
            <a:endParaRPr lang="en-GB"/>
          </a:p>
          <a:p>
            <a:r>
              <a:rPr lang="en-GB" sz="2500"/>
              <a:t>Written examination: 1 hour 45 minutes - 50% of GCSE - 80 marks</a:t>
            </a:r>
            <a:endParaRPr lang="en-GB"/>
          </a:p>
          <a:p>
            <a:endParaRPr lang="en-GB">
              <a:solidFill>
                <a:srgbClr val="000000"/>
              </a:solidFill>
            </a:endParaRPr>
          </a:p>
        </p:txBody>
      </p:sp>
      <p:pic>
        <p:nvPicPr>
          <p:cNvPr id="4" name="Picture 3" descr="A group of hands raised up&#10;&#10;AI-generated content may be incorrect.">
            <a:extLst>
              <a:ext uri="{FF2B5EF4-FFF2-40B4-BE49-F238E27FC236}">
                <a16:creationId xmlns:a16="http://schemas.microsoft.com/office/drawing/2014/main" id="{0D983903-5725-3807-D55D-5F3E8F316811}"/>
              </a:ext>
            </a:extLst>
          </p:cNvPr>
          <p:cNvPicPr>
            <a:picLocks noChangeAspect="1"/>
          </p:cNvPicPr>
          <p:nvPr/>
        </p:nvPicPr>
        <p:blipFill>
          <a:blip r:embed="rId2"/>
          <a:stretch>
            <a:fillRect/>
          </a:stretch>
        </p:blipFill>
        <p:spPr>
          <a:xfrm>
            <a:off x="8603129" y="2346960"/>
            <a:ext cx="2504141" cy="3495040"/>
          </a:xfrm>
          <a:prstGeom prst="rect">
            <a:avLst/>
          </a:prstGeom>
        </p:spPr>
      </p:pic>
      <p:sp>
        <p:nvSpPr>
          <p:cNvPr id="5" name="TextBox 4">
            <a:extLst>
              <a:ext uri="{FF2B5EF4-FFF2-40B4-BE49-F238E27FC236}">
                <a16:creationId xmlns:a16="http://schemas.microsoft.com/office/drawing/2014/main" id="{3C4112AF-46E0-5428-3B3C-63838037ADC2}"/>
              </a:ext>
            </a:extLst>
          </p:cNvPr>
          <p:cNvSpPr txBox="1"/>
          <p:nvPr/>
        </p:nvSpPr>
        <p:spPr>
          <a:xfrm>
            <a:off x="8483600" y="58420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hlinkClick r:id="rId3"/>
              </a:rPr>
              <a:t>AQA | Citizenship Studies | GCSE | GCSE Citizenship Studies</a:t>
            </a:r>
            <a:endParaRPr lang="en-US" sz="1200"/>
          </a:p>
        </p:txBody>
      </p:sp>
      <p:pic>
        <p:nvPicPr>
          <p:cNvPr id="7" name="Graphic 6" descr="Gavel with solid fill">
            <a:extLst>
              <a:ext uri="{FF2B5EF4-FFF2-40B4-BE49-F238E27FC236}">
                <a16:creationId xmlns:a16="http://schemas.microsoft.com/office/drawing/2014/main" id="{8B8F4E21-D435-5482-513B-3662588F7B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1970" y="-4313"/>
            <a:ext cx="2294626" cy="2193984"/>
          </a:xfrm>
          <a:prstGeom prst="rect">
            <a:avLst/>
          </a:prstGeom>
        </p:spPr>
      </p:pic>
    </p:spTree>
    <p:extLst>
      <p:ext uri="{BB962C8B-B14F-4D97-AF65-F5344CB8AC3E}">
        <p14:creationId xmlns:p14="http://schemas.microsoft.com/office/powerpoint/2010/main" val="306922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1B13A-2ECA-9725-4176-C8284168E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C0502-1501-8844-45C7-A325F2D4D309}"/>
              </a:ext>
            </a:extLst>
          </p:cNvPr>
          <p:cNvSpPr>
            <a:spLocks noGrp="1"/>
          </p:cNvSpPr>
          <p:nvPr>
            <p:ph type="title"/>
          </p:nvPr>
        </p:nvSpPr>
        <p:spPr/>
        <p:txBody>
          <a:bodyPr/>
          <a:lstStyle/>
          <a:p>
            <a:r>
              <a:rPr lang="en-GB"/>
              <a:t>SUBJECT: Citizenship</a:t>
            </a:r>
          </a:p>
        </p:txBody>
      </p:sp>
      <p:sp>
        <p:nvSpPr>
          <p:cNvPr id="3" name="Content Placeholder 2">
            <a:extLst>
              <a:ext uri="{FF2B5EF4-FFF2-40B4-BE49-F238E27FC236}">
                <a16:creationId xmlns:a16="http://schemas.microsoft.com/office/drawing/2014/main" id="{B19257D9-18AE-AF82-4429-BC955FEF7941}"/>
              </a:ext>
            </a:extLst>
          </p:cNvPr>
          <p:cNvSpPr>
            <a:spLocks noGrp="1"/>
          </p:cNvSpPr>
          <p:nvPr>
            <p:ph idx="1"/>
          </p:nvPr>
        </p:nvSpPr>
        <p:spPr>
          <a:xfrm>
            <a:off x="5080" y="2394712"/>
            <a:ext cx="8226552" cy="4335272"/>
          </a:xfrm>
        </p:spPr>
        <p:txBody>
          <a:bodyPr vert="horz" lIns="91440" tIns="45720" rIns="91440" bIns="45720" rtlCol="0" anchor="t">
            <a:noAutofit/>
          </a:bodyPr>
          <a:lstStyle/>
          <a:p>
            <a:r>
              <a:rPr lang="en-GB" sz="1000">
                <a:solidFill>
                  <a:srgbClr val="000000"/>
                </a:solidFill>
              </a:rPr>
              <a:t>Content covered:</a:t>
            </a:r>
          </a:p>
          <a:p>
            <a:r>
              <a:rPr lang="en-GB" sz="1000">
                <a:solidFill>
                  <a:srgbClr val="000000"/>
                </a:solidFill>
              </a:rPr>
              <a:t>Paper 1, Section A: </a:t>
            </a:r>
            <a:r>
              <a:rPr lang="en-GB" sz="1000">
                <a:solidFill>
                  <a:srgbClr val="000000"/>
                </a:solidFill>
                <a:ea typeface="+mn-lt"/>
                <a:cs typeface="+mn-lt"/>
              </a:rPr>
              <a:t>Students are required to undertake an investigation into a citizenship issue of their own choice which involves research, action and reflection.</a:t>
            </a:r>
            <a:endParaRPr lang="en-GB" sz="1000">
              <a:solidFill>
                <a:srgbClr val="000000"/>
              </a:solidFill>
            </a:endParaRPr>
          </a:p>
          <a:p>
            <a:r>
              <a:rPr lang="en-GB" sz="1000"/>
              <a:t>Paper 1, Section B: </a:t>
            </a:r>
            <a:r>
              <a:rPr lang="en-GB" sz="1000">
                <a:ea typeface="+mn-lt"/>
                <a:cs typeface="+mn-lt"/>
              </a:rPr>
              <a:t>Students will look at the nature of political power in the UK and the core concepts relating to democracy and government. This includes how government operates at its various levels within the UK, how decisions are made and how the UK parliament works and carries out its functions. It also looks at the role of political parties, the election system, how other countries govern themselves and how the citizen can bring about political change</a:t>
            </a:r>
            <a:endParaRPr lang="en-GB" sz="1000"/>
          </a:p>
          <a:p>
            <a:r>
              <a:rPr lang="en-GB" sz="1000"/>
              <a:t>Paper 2, Section A: </a:t>
            </a:r>
            <a:r>
              <a:rPr lang="en-GB" sz="1000">
                <a:ea typeface="+mn-lt"/>
                <a:cs typeface="+mn-lt"/>
              </a:rPr>
              <a:t>In this theme students will look at the make-up, values and dynamics of contemporary UK society. They will consider what it means to be British, how our identities are formed and how we have multiple identities. Students will also look at the role and responsibilities of the traditional media, the impact of new media formats and the UK's role in international issues.</a:t>
            </a:r>
            <a:endParaRPr lang="en-GB" sz="1000"/>
          </a:p>
          <a:p>
            <a:r>
              <a:rPr lang="en-GB" sz="1000"/>
              <a:t>Paper 2, Section B: </a:t>
            </a:r>
            <a:r>
              <a:rPr lang="en-GB" sz="1000">
                <a:ea typeface="+mn-lt"/>
                <a:cs typeface="+mn-lt"/>
              </a:rPr>
              <a:t>In this theme students will look at the nature of laws and the principles upon which laws are based, how the citizen engages with legal processes, how the justice system operates in the UK, how laws have developed over time and how society deals with criminality. Students will consider also how rights are protected, the nature of universal human rights and how the UK participates in international treaties and agreements. </a:t>
            </a:r>
          </a:p>
          <a:p>
            <a:endParaRPr lang="en-GB" sz="1000"/>
          </a:p>
          <a:p>
            <a:r>
              <a:rPr lang="en-GB" sz="1000"/>
              <a:t>Career/Further education Opportunities: </a:t>
            </a:r>
            <a:r>
              <a:rPr lang="en-GB" sz="1000">
                <a:ea typeface="+mn-lt"/>
                <a:cs typeface="+mn-lt"/>
              </a:rPr>
              <a:t>Citizenship is a compulsory subject because it equips students with the knowledge and skills needed to become informed, active, and responsible members of society. It teaches young people about democracy, law, human rights, and how government works thus helping them navigate the world around them . The subject develops research, writing and teamwork skills that are highly important in school and beyond. Studying Citizenship also opens up a range of career opportunities in areas such as law, politics, public services, education, journalism, and social work. </a:t>
            </a:r>
            <a:endParaRPr lang="en-GB" sz="1000">
              <a:solidFill>
                <a:srgbClr val="000000"/>
              </a:solidFill>
            </a:endParaRPr>
          </a:p>
          <a:p>
            <a:endParaRPr lang="en-GB">
              <a:solidFill>
                <a:srgbClr val="000000"/>
              </a:solidFill>
            </a:endParaRPr>
          </a:p>
        </p:txBody>
      </p:sp>
      <p:pic>
        <p:nvPicPr>
          <p:cNvPr id="6" name="Picture 5" descr="A group of people in a room&#10;&#10;AI-generated content may be incorrect.">
            <a:extLst>
              <a:ext uri="{FF2B5EF4-FFF2-40B4-BE49-F238E27FC236}">
                <a16:creationId xmlns:a16="http://schemas.microsoft.com/office/drawing/2014/main" id="{5C7CC2C5-F64F-6E64-B60E-4444A88629BC}"/>
              </a:ext>
            </a:extLst>
          </p:cNvPr>
          <p:cNvPicPr>
            <a:picLocks noChangeAspect="1"/>
          </p:cNvPicPr>
          <p:nvPr/>
        </p:nvPicPr>
        <p:blipFill>
          <a:blip r:embed="rId2"/>
          <a:stretch>
            <a:fillRect/>
          </a:stretch>
        </p:blipFill>
        <p:spPr>
          <a:xfrm>
            <a:off x="8822831" y="2407920"/>
            <a:ext cx="3090898" cy="2306320"/>
          </a:xfrm>
          <a:prstGeom prst="rect">
            <a:avLst/>
          </a:prstGeom>
        </p:spPr>
      </p:pic>
      <p:pic>
        <p:nvPicPr>
          <p:cNvPr id="7" name="Picture 6" descr="A white background with black text&#10;&#10;AI-generated content may be incorrect.">
            <a:extLst>
              <a:ext uri="{FF2B5EF4-FFF2-40B4-BE49-F238E27FC236}">
                <a16:creationId xmlns:a16="http://schemas.microsoft.com/office/drawing/2014/main" id="{98F6CD0A-8FCB-3532-2333-FBE64E3CC5A7}"/>
              </a:ext>
            </a:extLst>
          </p:cNvPr>
          <p:cNvPicPr>
            <a:picLocks noChangeAspect="1"/>
          </p:cNvPicPr>
          <p:nvPr/>
        </p:nvPicPr>
        <p:blipFill>
          <a:blip r:embed="rId3"/>
          <a:stretch>
            <a:fillRect/>
          </a:stretch>
        </p:blipFill>
        <p:spPr>
          <a:xfrm>
            <a:off x="8222298" y="4823460"/>
            <a:ext cx="3966845" cy="1905000"/>
          </a:xfrm>
          <a:prstGeom prst="rect">
            <a:avLst/>
          </a:prstGeom>
        </p:spPr>
      </p:pic>
      <p:pic>
        <p:nvPicPr>
          <p:cNvPr id="5" name="Graphic 4" descr="Gavel with solid fill">
            <a:extLst>
              <a:ext uri="{FF2B5EF4-FFF2-40B4-BE49-F238E27FC236}">
                <a16:creationId xmlns:a16="http://schemas.microsoft.com/office/drawing/2014/main" id="{BBA13592-201D-513E-B5F2-231DDF2684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1970" y="-4313"/>
            <a:ext cx="2294626" cy="2193984"/>
          </a:xfrm>
          <a:prstGeom prst="rect">
            <a:avLst/>
          </a:prstGeom>
        </p:spPr>
      </p:pic>
    </p:spTree>
    <p:extLst>
      <p:ext uri="{BB962C8B-B14F-4D97-AF65-F5344CB8AC3E}">
        <p14:creationId xmlns:p14="http://schemas.microsoft.com/office/powerpoint/2010/main" val="296671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483F-0DFF-851F-489F-609FFB6E12A8}"/>
              </a:ext>
            </a:extLst>
          </p:cNvPr>
          <p:cNvSpPr>
            <a:spLocks noGrp="1"/>
          </p:cNvSpPr>
          <p:nvPr>
            <p:ph type="title"/>
          </p:nvPr>
        </p:nvSpPr>
        <p:spPr/>
        <p:txBody>
          <a:bodyPr/>
          <a:lstStyle/>
          <a:p>
            <a:r>
              <a:rPr lang="en-GB"/>
              <a:t>SUBJECT: BTEC Sports</a:t>
            </a:r>
            <a:endParaRPr lang="en-GB" err="1"/>
          </a:p>
        </p:txBody>
      </p:sp>
      <p:sp>
        <p:nvSpPr>
          <p:cNvPr id="3" name="Content Placeholder 2">
            <a:extLst>
              <a:ext uri="{FF2B5EF4-FFF2-40B4-BE49-F238E27FC236}">
                <a16:creationId xmlns:a16="http://schemas.microsoft.com/office/drawing/2014/main" id="{AAA1E52E-71AC-AE69-7C84-206C8661AA06}"/>
              </a:ext>
            </a:extLst>
          </p:cNvPr>
          <p:cNvSpPr>
            <a:spLocks noGrp="1"/>
          </p:cNvSpPr>
          <p:nvPr>
            <p:ph idx="1"/>
          </p:nvPr>
        </p:nvSpPr>
        <p:spPr>
          <a:xfrm>
            <a:off x="533400" y="2587752"/>
            <a:ext cx="11081512" cy="3969512"/>
          </a:xfrm>
        </p:spPr>
        <p:txBody>
          <a:bodyPr vert="horz" lIns="91440" tIns="45720" rIns="91440" bIns="45720" rtlCol="0" anchor="t">
            <a:normAutofit fontScale="92500" lnSpcReduction="20000"/>
          </a:bodyPr>
          <a:lstStyle/>
          <a:p>
            <a:r>
              <a:rPr lang="en-GB"/>
              <a:t>Exam board: Edexcel </a:t>
            </a:r>
            <a:endParaRPr lang="en-GB">
              <a:solidFill>
                <a:srgbClr val="00B050"/>
              </a:solidFill>
            </a:endParaRPr>
          </a:p>
          <a:p>
            <a:r>
              <a:rPr lang="en-GB"/>
              <a:t>Qualification type: BTEC</a:t>
            </a:r>
            <a:endParaRPr lang="en-GB">
              <a:solidFill>
                <a:srgbClr val="00B050"/>
              </a:solidFill>
            </a:endParaRPr>
          </a:p>
          <a:p>
            <a:r>
              <a:rPr lang="en-GB"/>
              <a:t>Details of course: Introductory Level 1, Level 1, Level 2</a:t>
            </a:r>
            <a:endParaRPr lang="en-GB" sz="2100" i="1">
              <a:solidFill>
                <a:srgbClr val="00B050"/>
              </a:solidFill>
            </a:endParaRPr>
          </a:p>
          <a:p>
            <a:r>
              <a:rPr lang="en-GB"/>
              <a:t>Content covered: </a:t>
            </a:r>
            <a:r>
              <a:rPr lang="en-GB" sz="1400"/>
              <a:t>Training for Personal Fitness, Practical Sports Performance, The Sports Industry (roles and careers), Health and Fitness (anatomy, physiology, nutrition), Leadership in Sport and  Sports Psychology (motivation, confidence and mindset)  </a:t>
            </a:r>
          </a:p>
          <a:p>
            <a:r>
              <a:rPr lang="en-GB"/>
              <a:t>Career: </a:t>
            </a:r>
            <a:r>
              <a:rPr lang="en-GB" sz="1800" dirty="0"/>
              <a:t>Entry Level roles – Leisure centre assistant, Gym/Fitness assistant, Sports retail assistant, </a:t>
            </a:r>
            <a:r>
              <a:rPr lang="en-GB" sz="1800"/>
              <a:t>Junior coaching roles (under appropriate supervision) and Sports camp assistant</a:t>
            </a:r>
            <a:endParaRPr lang="en-GB" sz="1800" dirty="0">
              <a:solidFill>
                <a:srgbClr val="00B050"/>
              </a:solidFill>
            </a:endParaRPr>
          </a:p>
          <a:p>
            <a:r>
              <a:rPr lang="en-GB" sz="2400">
                <a:solidFill>
                  <a:srgbClr val="000000"/>
                </a:solidFill>
              </a:rPr>
              <a:t>Further education opportunities: </a:t>
            </a:r>
            <a:r>
              <a:rPr lang="en-GB" sz="1800" dirty="0">
                <a:solidFill>
                  <a:srgbClr val="000000"/>
                </a:solidFill>
              </a:rPr>
              <a:t>Level 3 National Diploma, Extended Diploma in Sport, A Level in Physical education or Biology, </a:t>
            </a:r>
            <a:r>
              <a:rPr lang="en-GB" sz="1800" dirty="0">
                <a:solidFill>
                  <a:srgbClr val="000000"/>
                </a:solidFill>
                <a:latin typeface="Franklin Gothic Medium"/>
                <a:ea typeface="Calibri"/>
                <a:cs typeface="Calibri"/>
              </a:rPr>
              <a:t>Enrol in other vocational courses like Sports Coaching, Fitness Instruction, or Public Services and Apprenticeships in Sports Coaching, Personal Training, Leisure Operations and Outdoor Activities Instructions </a:t>
            </a:r>
          </a:p>
          <a:p>
            <a:endParaRPr lang="en-GB"/>
          </a:p>
          <a:p>
            <a:endParaRPr lang="en-GB">
              <a:solidFill>
                <a:srgbClr val="00B050"/>
              </a:solidFill>
            </a:endParaRPr>
          </a:p>
        </p:txBody>
      </p:sp>
      <p:pic>
        <p:nvPicPr>
          <p:cNvPr id="5" name="Graphic 4" descr="Skipping Rope with solid fill">
            <a:extLst>
              <a:ext uri="{FF2B5EF4-FFF2-40B4-BE49-F238E27FC236}">
                <a16:creationId xmlns:a16="http://schemas.microsoft.com/office/drawing/2014/main" id="{E82CD71F-62CF-8CFB-F7EF-5E612CE2D1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7065" y="182593"/>
            <a:ext cx="1863305" cy="1978324"/>
          </a:xfrm>
          <a:prstGeom prst="rect">
            <a:avLst/>
          </a:prstGeom>
        </p:spPr>
      </p:pic>
    </p:spTree>
    <p:extLst>
      <p:ext uri="{BB962C8B-B14F-4D97-AF65-F5344CB8AC3E}">
        <p14:creationId xmlns:p14="http://schemas.microsoft.com/office/powerpoint/2010/main" val="4134661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1E902-D920-C50A-C72C-EE245D4A4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99132-66AC-DE2A-858B-30E7D75B0B12}"/>
              </a:ext>
            </a:extLst>
          </p:cNvPr>
          <p:cNvSpPr>
            <a:spLocks noGrp="1"/>
          </p:cNvSpPr>
          <p:nvPr>
            <p:ph type="title"/>
          </p:nvPr>
        </p:nvSpPr>
        <p:spPr/>
        <p:txBody>
          <a:bodyPr/>
          <a:lstStyle/>
          <a:p>
            <a:r>
              <a:rPr lang="en-GB"/>
              <a:t>SUBJECT: </a:t>
            </a:r>
            <a:r>
              <a:rPr lang="en-GB" err="1"/>
              <a:t>ict</a:t>
            </a:r>
          </a:p>
        </p:txBody>
      </p:sp>
      <p:sp>
        <p:nvSpPr>
          <p:cNvPr id="3" name="Content Placeholder 2">
            <a:extLst>
              <a:ext uri="{FF2B5EF4-FFF2-40B4-BE49-F238E27FC236}">
                <a16:creationId xmlns:a16="http://schemas.microsoft.com/office/drawing/2014/main" id="{901FDFCF-FDCC-A7A3-1633-38DC24D005D9}"/>
              </a:ext>
            </a:extLst>
          </p:cNvPr>
          <p:cNvSpPr>
            <a:spLocks noGrp="1"/>
          </p:cNvSpPr>
          <p:nvPr>
            <p:ph idx="1"/>
          </p:nvPr>
        </p:nvSpPr>
        <p:spPr/>
        <p:txBody>
          <a:bodyPr vert="horz" lIns="91440" tIns="45720" rIns="91440" bIns="45720" rtlCol="0" anchor="t">
            <a:normAutofit fontScale="62500" lnSpcReduction="20000"/>
          </a:bodyPr>
          <a:lstStyle/>
          <a:p>
            <a:r>
              <a:rPr lang="en-GB"/>
              <a:t>Exam board: </a:t>
            </a:r>
            <a:r>
              <a:rPr lang="en-GB">
                <a:solidFill>
                  <a:srgbClr val="00B050"/>
                </a:solidFill>
              </a:rPr>
              <a:t>OCR, Pearson </a:t>
            </a:r>
            <a:r>
              <a:rPr lang="en-GB" err="1">
                <a:solidFill>
                  <a:srgbClr val="00B050"/>
                </a:solidFill>
              </a:rPr>
              <a:t>EdExcel</a:t>
            </a:r>
            <a:r>
              <a:rPr lang="en-GB">
                <a:solidFill>
                  <a:srgbClr val="00B050"/>
                </a:solidFill>
              </a:rPr>
              <a:t>.</a:t>
            </a:r>
          </a:p>
          <a:p>
            <a:r>
              <a:rPr lang="en-GB"/>
              <a:t>Qualification type: </a:t>
            </a:r>
            <a:r>
              <a:rPr lang="en-GB">
                <a:solidFill>
                  <a:srgbClr val="00B050"/>
                </a:solidFill>
              </a:rPr>
              <a:t>Functional Skills, GCSE.</a:t>
            </a:r>
          </a:p>
          <a:p>
            <a:r>
              <a:rPr lang="en-GB"/>
              <a:t>Details of course: </a:t>
            </a:r>
            <a:r>
              <a:rPr lang="en-GB" sz="2100" i="1">
                <a:solidFill>
                  <a:srgbClr val="00B050"/>
                </a:solidFill>
              </a:rPr>
              <a:t>Entry Level 3, Level 1, Level 2, Level 3</a:t>
            </a:r>
          </a:p>
          <a:p>
            <a:r>
              <a:rPr lang="en-GB"/>
              <a:t>Content covered: </a:t>
            </a:r>
            <a:r>
              <a:rPr lang="en-GB" sz="2200" i="1">
                <a:solidFill>
                  <a:srgbClr val="00B050"/>
                </a:solidFill>
              </a:rPr>
              <a:t>Digital Functional Skills,</a:t>
            </a:r>
            <a:r>
              <a:rPr lang="en-GB">
                <a:solidFill>
                  <a:srgbClr val="000000"/>
                </a:solidFill>
              </a:rPr>
              <a:t> </a:t>
            </a:r>
            <a:r>
              <a:rPr lang="en-GB" sz="2100" i="1">
                <a:solidFill>
                  <a:srgbClr val="00B050"/>
                </a:solidFill>
              </a:rPr>
              <a:t>IT in the digital world, Data Manipulation using spreadsheets, Using Augmented Reality to present information.</a:t>
            </a:r>
          </a:p>
          <a:p>
            <a:r>
              <a:rPr lang="en-GB"/>
              <a:t>Career: </a:t>
            </a:r>
            <a:r>
              <a:rPr lang="en-GB" sz="2100" b="1" i="1">
                <a:solidFill>
                  <a:srgbClr val="00B050"/>
                </a:solidFill>
                <a:ea typeface="+mn-lt"/>
                <a:cs typeface="+mn-lt"/>
              </a:rPr>
              <a:t>Software Developer / Engineer, IT Support Specialist, Cybersecurity Analyst, Digital Marketer, Web Developer, , UX/UI Designer, Data </a:t>
            </a:r>
            <a:r>
              <a:rPr lang="en-GB" sz="2100" i="1">
                <a:solidFill>
                  <a:srgbClr val="00B050"/>
                </a:solidFill>
                <a:ea typeface="+mn-lt"/>
                <a:cs typeface="+mn-lt"/>
              </a:rPr>
              <a:t>Analyst, Market Research Analyst, Financial Analyst,  </a:t>
            </a:r>
            <a:r>
              <a:rPr lang="en-GB" sz="2100">
                <a:solidFill>
                  <a:srgbClr val="00B050"/>
                </a:solidFill>
                <a:ea typeface="+mn-lt"/>
                <a:cs typeface="+mn-lt"/>
              </a:rPr>
              <a:t>AR/VR Developer, Multimedia Designer, Game Developer</a:t>
            </a:r>
            <a:endParaRPr lang="en-GB"/>
          </a:p>
          <a:p>
            <a:r>
              <a:rPr lang="en-GB" sz="2400">
                <a:solidFill>
                  <a:srgbClr val="000000"/>
                </a:solidFill>
              </a:rPr>
              <a:t>Further education Opportunities: </a:t>
            </a:r>
            <a:r>
              <a:rPr lang="en-GB" sz="2200">
                <a:solidFill>
                  <a:srgbClr val="00B050"/>
                </a:solidFill>
                <a:ea typeface="+mn-lt"/>
                <a:cs typeface="+mn-lt"/>
              </a:rPr>
              <a:t>Bachelor’s Degree in Information Technology, Computer Science, Cybersecurity, Data Science, Economics, or Business Analytics.</a:t>
            </a:r>
            <a:endParaRPr lang="en-GB" sz="2200">
              <a:solidFill>
                <a:srgbClr val="00B050"/>
              </a:solidFill>
            </a:endParaRPr>
          </a:p>
          <a:p>
            <a:r>
              <a:rPr lang="en-GB" sz="2500">
                <a:solidFill>
                  <a:srgbClr val="000000"/>
                </a:solidFill>
              </a:rPr>
              <a:t>Certifications: </a:t>
            </a:r>
            <a:r>
              <a:rPr lang="en-GB" sz="2200">
                <a:solidFill>
                  <a:srgbClr val="00B050"/>
                </a:solidFill>
                <a:ea typeface="+mn-lt"/>
                <a:cs typeface="+mn-lt"/>
              </a:rPr>
              <a:t>CompTIA A+, Google IT Support, Cisco CCNA, Microsoft Excel Expert, Google Data Analytics Certificate, Tableau, Power BI, Unity Certified Developer, Google UIUX Designer.</a:t>
            </a:r>
          </a:p>
          <a:p>
            <a:endParaRPr lang="en-GB">
              <a:solidFill>
                <a:srgbClr val="00B050"/>
              </a:solidFill>
            </a:endParaRPr>
          </a:p>
        </p:txBody>
      </p:sp>
      <p:pic>
        <p:nvPicPr>
          <p:cNvPr id="5" name="Graphic 4" descr="Internet with solid fill">
            <a:extLst>
              <a:ext uri="{FF2B5EF4-FFF2-40B4-BE49-F238E27FC236}">
                <a16:creationId xmlns:a16="http://schemas.microsoft.com/office/drawing/2014/main" id="{C10A1786-5741-4777-B8E6-71C2DBEE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21329" y="-4313"/>
            <a:ext cx="2294626" cy="2193984"/>
          </a:xfrm>
          <a:prstGeom prst="rect">
            <a:avLst/>
          </a:prstGeom>
        </p:spPr>
      </p:pic>
    </p:spTree>
    <p:extLst>
      <p:ext uri="{BB962C8B-B14F-4D97-AF65-F5344CB8AC3E}">
        <p14:creationId xmlns:p14="http://schemas.microsoft.com/office/powerpoint/2010/main" val="2278820616"/>
      </p:ext>
    </p:extLst>
  </p:cSld>
  <p:clrMapOvr>
    <a:masterClrMapping/>
  </p:clrMapOvr>
</p:sld>
</file>

<file path=ppt/theme/theme1.xml><?xml version="1.0" encoding="utf-8"?>
<a:theme xmlns:a="http://schemas.openxmlformats.org/drawingml/2006/main" name="JuxtaposeVTI">
  <a:themeElements>
    <a:clrScheme name="JuxtaposeVTI">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JuxtaposeVTI">
      <a:majorFont>
        <a:latin typeface="Franklin Gothic Demi Cond" panose="020B0706030402020204"/>
        <a:ea typeface=""/>
        <a:cs typeface=""/>
      </a:majorFont>
      <a:minorFont>
        <a:latin typeface="Franklin Gothic Medium" panose="020B0603020102020204"/>
        <a:ea typeface=""/>
        <a:cs typeface=""/>
      </a:minorFont>
    </a:fontScheme>
    <a:fmtScheme name="Juxtapos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B0236716-CA63-41C1-B6AD-997AE15F064B}" vid="{0E0AE8FC-D493-434E-BDCC-ED5FFB2DAEE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0E23B2075B754191678A9D4728FF59" ma:contentTypeVersion="20" ma:contentTypeDescription="Create a new document." ma:contentTypeScope="" ma:versionID="986c97f6af8c4eec84da45d4650babda">
  <xsd:schema xmlns:xsd="http://www.w3.org/2001/XMLSchema" xmlns:xs="http://www.w3.org/2001/XMLSchema" xmlns:p="http://schemas.microsoft.com/office/2006/metadata/properties" xmlns:ns2="ed4e0da0-21a4-42e4-a26a-55740925ebb5" xmlns:ns3="ab68bde8-b963-4510-bc2c-f1f1ecaacfc0" targetNamespace="http://schemas.microsoft.com/office/2006/metadata/properties" ma:root="true" ma:fieldsID="75036791cd211b9ae6722bdeefe9c55e" ns2:_="" ns3:_="">
    <xsd:import namespace="ed4e0da0-21a4-42e4-a26a-55740925ebb5"/>
    <xsd:import namespace="ab68bde8-b963-4510-bc2c-f1f1ecaacf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e0da0-21a4-42e4-a26a-55740925eb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028ed86-3b64-4e6c-be0b-7a9f5b2c2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68bde8-b963-4510-bc2c-f1f1ecaacfc0"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a499553f-6d23-4462-b57e-e181c856c7ba}" ma:internalName="TaxCatchAll" ma:showField="CatchAllData" ma:web="ab68bde8-b963-4510-bc2c-f1f1ecaacf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b68bde8-b963-4510-bc2c-f1f1ecaacfc0" xsi:nil="true"/>
    <lcf76f155ced4ddcb4097134ff3c332f xmlns="ed4e0da0-21a4-42e4-a26a-55740925ebb5">
      <Terms xmlns="http://schemas.microsoft.com/office/infopath/2007/PartnerControls"/>
    </lcf76f155ced4ddcb4097134ff3c332f>
    <SharedWithUsers xmlns="ab68bde8-b963-4510-bc2c-f1f1ecaacfc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877FAC-437F-47D9-B595-A705FBA4A955}">
  <ds:schemaRefs>
    <ds:schemaRef ds:uri="ab68bde8-b963-4510-bc2c-f1f1ecaacfc0"/>
    <ds:schemaRef ds:uri="ed4e0da0-21a4-42e4-a26a-55740925eb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3E1625-4C49-4BD7-946E-5B7AE1477A66}">
  <ds:schemaRefs>
    <ds:schemaRef ds:uri="ab68bde8-b963-4510-bc2c-f1f1ecaacfc0"/>
    <ds:schemaRef ds:uri="ed4e0da0-21a4-42e4-a26a-55740925ebb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FAE40BC-21AC-4FAA-868D-7454B4C10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23</Slides>
  <Notes>0</Notes>
  <HiddenSlides>2</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JuxtaposeVTI</vt:lpstr>
      <vt:lpstr>Centre Academy London </vt:lpstr>
      <vt:lpstr>Curriculum</vt:lpstr>
      <vt:lpstr>curriculum for end of ks3-4</vt:lpstr>
      <vt:lpstr>Curriculum ks4</vt:lpstr>
      <vt:lpstr>Curriculum ks4</vt:lpstr>
      <vt:lpstr>SUBJECT: Citizenship</vt:lpstr>
      <vt:lpstr>SUBJECT: Citizenship</vt:lpstr>
      <vt:lpstr>SUBJECT: BTEC Sports</vt:lpstr>
      <vt:lpstr>SUBJECT: ict</vt:lpstr>
      <vt:lpstr>SUBJECT: ict  (pearson edexcel dfs)</vt:lpstr>
      <vt:lpstr>SUBJECT: ict (CAMBRIDGE NATIONALS IN IT)</vt:lpstr>
      <vt:lpstr>SUBJECT: ict  (MOBILE APP UI/UX design by our students)</vt:lpstr>
      <vt:lpstr>SUBJECT: ART</vt:lpstr>
      <vt:lpstr>SUBJECT: History</vt:lpstr>
      <vt:lpstr>SUBJECT: History</vt:lpstr>
      <vt:lpstr>SUBJECT: History</vt:lpstr>
      <vt:lpstr>SUBJECT: film studies</vt:lpstr>
      <vt:lpstr>SUBJECT: FILM STUDIES</vt:lpstr>
      <vt:lpstr>SUBJECT: FILM STUDIEs</vt:lpstr>
      <vt:lpstr>SUBJECT: photography</vt:lpstr>
      <vt:lpstr>SUBJECT: photography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22</cp:revision>
  <dcterms:created xsi:type="dcterms:W3CDTF">2025-05-20T08:50:29Z</dcterms:created>
  <dcterms:modified xsi:type="dcterms:W3CDTF">2025-06-05T08:08:17Z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0x010100120E23B2075B754191678A9D4728FF59</vt:lpwstr>
  </property>
  <property fmtid="{D5CDD505-2E9C-101B-9397-08002B2CF9AE}" pid="3" name="Order">
    <vt:r8>1776700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